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72" r:id="rId9"/>
    <p:sldId id="273" r:id="rId10"/>
    <p:sldId id="274" r:id="rId11"/>
    <p:sldId id="262" r:id="rId12"/>
    <p:sldId id="263" r:id="rId13"/>
    <p:sldId id="264" r:id="rId14"/>
    <p:sldId id="266" r:id="rId15"/>
    <p:sldId id="267" r:id="rId16"/>
    <p:sldId id="269" r:id="rId17"/>
    <p:sldId id="270" r:id="rId18"/>
    <p:sldId id="276" r:id="rId19"/>
    <p:sldId id="275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6633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5E799-F312-4D8E-BB2B-EDA48FE8889B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C94100-18A7-4F0A-A8A8-7B66783786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5E799-F312-4D8E-BB2B-EDA48FE8889B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94100-18A7-4F0A-A8A8-7B6678378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5E799-F312-4D8E-BB2B-EDA48FE8889B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94100-18A7-4F0A-A8A8-7B6678378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635E799-F312-4D8E-BB2B-EDA48FE8889B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6C94100-18A7-4F0A-A8A8-7B66783786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5E799-F312-4D8E-BB2B-EDA48FE8889B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94100-18A7-4F0A-A8A8-7B66783786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5E799-F312-4D8E-BB2B-EDA48FE8889B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94100-18A7-4F0A-A8A8-7B66783786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94100-18A7-4F0A-A8A8-7B66783786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5E799-F312-4D8E-BB2B-EDA48FE8889B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5E799-F312-4D8E-BB2B-EDA48FE8889B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94100-18A7-4F0A-A8A8-7B66783786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5E799-F312-4D8E-BB2B-EDA48FE8889B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94100-18A7-4F0A-A8A8-7B6678378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635E799-F312-4D8E-BB2B-EDA48FE8889B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C94100-18A7-4F0A-A8A8-7B66783786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5E799-F312-4D8E-BB2B-EDA48FE8889B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C94100-18A7-4F0A-A8A8-7B66783786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635E799-F312-4D8E-BB2B-EDA48FE8889B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6C94100-18A7-4F0A-A8A8-7B66783786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89;&#1074;&#1103;&#1090;&#1072;%20&#1087;&#1080;&#1089;&#1100;&#1084;%20&#1080;%20&#1076;&#1088;&#1091;&#1082;&#1091;\07-Totentanz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png"/><Relationship Id="rId7" Type="http://schemas.openxmlformats.org/officeDocument/2006/relationships/image" Target="../media/image40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89;&#1074;&#1103;&#1090;&#1072;%20&#1087;&#1080;&#1089;&#1100;&#1084;%20&#1080;%20&#1076;&#1088;&#1091;&#1082;&#1091;\06-Cjacerka-Padushachka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RDR45LN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85728"/>
            <a:ext cx="8586216" cy="616762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2143116"/>
            <a:ext cx="7929618" cy="39857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70000"/>
              </a:lnSpc>
            </a:pPr>
            <a:r>
              <a:rPr lang="be-BY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ston" pitchFamily="66" charset="0"/>
              </a:rPr>
              <a:t>Дзень</a:t>
            </a:r>
          </a:p>
          <a:p>
            <a:pPr algn="ctr">
              <a:lnSpc>
                <a:spcPct val="70000"/>
              </a:lnSpc>
            </a:pPr>
            <a:r>
              <a:rPr lang="be-BY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ston" pitchFamily="66" charset="0"/>
              </a:rPr>
              <a:t>беларускай</a:t>
            </a:r>
          </a:p>
          <a:p>
            <a:pPr algn="ctr">
              <a:lnSpc>
                <a:spcPct val="70000"/>
              </a:lnSpc>
            </a:pPr>
            <a:r>
              <a:rPr lang="be-BY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ston" pitchFamily="66" charset="0"/>
              </a:rPr>
              <a:t>п</a:t>
            </a:r>
            <a:r>
              <a:rPr lang="be-BY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ston" pitchFamily="66" charset="0"/>
              </a:rPr>
              <a:t>ісьменнасці </a:t>
            </a:r>
          </a:p>
          <a:p>
            <a:pPr algn="ctr">
              <a:lnSpc>
                <a:spcPct val="70000"/>
              </a:lnSpc>
            </a:pPr>
            <a:r>
              <a:rPr lang="be-BY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ston" pitchFamily="66" charset="0"/>
              </a:rPr>
              <a:t>і</a:t>
            </a:r>
            <a:r>
              <a:rPr lang="be-BY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ston" pitchFamily="66" charset="0"/>
              </a:rPr>
              <a:t> друку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ston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8992" y="642918"/>
            <a:ext cx="27286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e-BY" sz="4000" b="1" dirty="0" smtClean="0">
                <a:solidFill>
                  <a:schemeClr val="accent2">
                    <a:lumMod val="50000"/>
                  </a:schemeClr>
                </a:solidFill>
                <a:latin typeface="Bickham Script Two" pitchFamily="66" charset="0"/>
              </a:rPr>
              <a:t>2010 год 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Bickham Script Two" pitchFamily="66" charset="0"/>
            </a:endParaRPr>
          </a:p>
        </p:txBody>
      </p:sp>
      <p:pic>
        <p:nvPicPr>
          <p:cNvPr id="7" name="07-Totentanz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357158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74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picture 5"/>
          <p:cNvPicPr>
            <a:picLocks noChangeAspect="1" noChangeArrowheads="1"/>
          </p:cNvPicPr>
          <p:nvPr/>
        </p:nvPicPr>
        <p:blipFill>
          <a:blip r:embed="rId2" cstate="email">
            <a:lum bright="-6000" contrast="24000"/>
          </a:blip>
          <a:srcRect/>
          <a:stretch>
            <a:fillRect/>
          </a:stretch>
        </p:blipFill>
        <p:spPr>
          <a:xfrm>
            <a:off x="428596" y="2071678"/>
            <a:ext cx="2371724" cy="3359942"/>
          </a:xfrm>
          <a:prstGeom prst="rect">
            <a:avLst/>
          </a:prstGeom>
          <a:noFill/>
          <a:ln/>
        </p:spPr>
      </p:pic>
      <p:sp>
        <p:nvSpPr>
          <p:cNvPr id="7" name="Прямоугольник 6"/>
          <p:cNvSpPr/>
          <p:nvPr/>
        </p:nvSpPr>
        <p:spPr>
          <a:xfrm>
            <a:off x="357158" y="5500702"/>
            <a:ext cx="1718740" cy="626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be-BY" b="1" dirty="0" smtClean="0">
                <a:solidFill>
                  <a:schemeClr val="tx2"/>
                </a:solidFill>
              </a:rPr>
              <a:t>Гравюрны</a:t>
            </a:r>
          </a:p>
          <a:p>
            <a:pPr>
              <a:lnSpc>
                <a:spcPct val="90000"/>
              </a:lnSpc>
            </a:pPr>
            <a:r>
              <a:rPr lang="be-BY" b="1" dirty="0" smtClean="0">
                <a:solidFill>
                  <a:schemeClr val="tx2"/>
                </a:solidFill>
              </a:rPr>
              <a:t> </a:t>
            </a:r>
            <a:r>
              <a:rPr lang="be-BY" sz="2000" b="1" dirty="0" smtClean="0">
                <a:solidFill>
                  <a:srgbClr val="C00000"/>
                </a:solidFill>
                <a:latin typeface="Ariston" pitchFamily="66" charset="0"/>
              </a:rPr>
              <a:t>аўтапартрэт</a:t>
            </a:r>
            <a:endParaRPr lang="ru-RU" sz="2000" b="1" dirty="0">
              <a:solidFill>
                <a:srgbClr val="C00000"/>
              </a:solidFill>
              <a:latin typeface="Ariston" pitchFamily="66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00430" y="1357298"/>
            <a:ext cx="2571768" cy="328757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357554" y="4643446"/>
            <a:ext cx="32147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be-BY" sz="1600" b="1" dirty="0" smtClean="0">
                <a:solidFill>
                  <a:schemeClr val="tx2"/>
                </a:solidFill>
              </a:rPr>
              <a:t>Асветніцкае значэнне ілюстрацый: аб’яднаў сэнсавы </a:t>
            </a:r>
            <a:r>
              <a:rPr lang="be-BY" sz="2000" b="1" dirty="0" smtClean="0">
                <a:solidFill>
                  <a:srgbClr val="C00000"/>
                </a:solidFill>
                <a:latin typeface="Ariston" pitchFamily="66" charset="0"/>
              </a:rPr>
              <a:t>змест тэксту і гравюры, </a:t>
            </a:r>
            <a:r>
              <a:rPr lang="be-BY" sz="1600" b="1" dirty="0" smtClean="0">
                <a:solidFill>
                  <a:schemeClr val="tx2"/>
                </a:solidFill>
              </a:rPr>
              <a:t>каб чытач глыбей і паўней зразумеў Біблію, ясней уявіў герояў, успрыняў змест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 cstate="email">
            <a:lum bright="-6000" contrast="6000"/>
          </a:blip>
          <a:srcRect/>
          <a:stretch>
            <a:fillRect/>
          </a:stretch>
        </p:blipFill>
        <p:spPr>
          <a:xfrm>
            <a:off x="6429388" y="1285860"/>
            <a:ext cx="2237790" cy="2643206"/>
          </a:xfrm>
          <a:prstGeom prst="rect">
            <a:avLst/>
          </a:prstGeom>
          <a:noFill/>
          <a:ln/>
        </p:spPr>
      </p:pic>
      <p:sp>
        <p:nvSpPr>
          <p:cNvPr id="13" name="Прямоугольник 12"/>
          <p:cNvSpPr/>
          <p:nvPr/>
        </p:nvSpPr>
        <p:spPr>
          <a:xfrm>
            <a:off x="6286512" y="3935560"/>
            <a:ext cx="24288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1600" b="1" dirty="0" smtClean="0">
                <a:solidFill>
                  <a:schemeClr val="tx2"/>
                </a:solidFill>
              </a:rPr>
              <a:t>Адрозніваў </a:t>
            </a:r>
            <a:r>
              <a:rPr lang="be-BY" sz="2000" b="1" dirty="0" smtClean="0">
                <a:solidFill>
                  <a:srgbClr val="C00000"/>
                </a:solidFill>
                <a:latin typeface="Ariston" pitchFamily="66" charset="0"/>
              </a:rPr>
              <a:t>формы</a:t>
            </a:r>
            <a:r>
              <a:rPr lang="be-BY" sz="1600" b="1" dirty="0" smtClean="0">
                <a:solidFill>
                  <a:schemeClr val="tx2"/>
                </a:solidFill>
              </a:rPr>
              <a:t> вялікіх і малых </a:t>
            </a:r>
            <a:r>
              <a:rPr lang="be-BY" sz="2000" b="1" dirty="0" smtClean="0">
                <a:solidFill>
                  <a:srgbClr val="C00000"/>
                </a:solidFill>
                <a:latin typeface="Ariston" pitchFamily="66" charset="0"/>
              </a:rPr>
              <a:t>літар</a:t>
            </a:r>
            <a:endParaRPr lang="ru-RU" sz="2000" dirty="0">
              <a:solidFill>
                <a:srgbClr val="C00000"/>
              </a:solidFill>
              <a:latin typeface="Ariston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2910" y="357166"/>
            <a:ext cx="67151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e-BY" sz="4000" b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Значэнне дзейнасці </a:t>
            </a:r>
          </a:p>
          <a:p>
            <a:r>
              <a:rPr lang="be-BY" sz="2400" b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Франціска  Скарыны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29190" y="5929330"/>
            <a:ext cx="3276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ston" pitchFamily="66" charset="0"/>
              </a:rPr>
              <a:t>«</a:t>
            </a:r>
            <a:r>
              <a:rPr lang="ru-RU" sz="2800" b="1" dirty="0" err="1" smtClean="0">
                <a:solidFill>
                  <a:srgbClr val="C00000"/>
                </a:solidFill>
                <a:latin typeface="Ariston" pitchFamily="66" charset="0"/>
              </a:rPr>
              <a:t>Катэхізіс</a:t>
            </a:r>
            <a:r>
              <a:rPr lang="ru-RU" sz="2800" b="1" dirty="0" smtClean="0">
                <a:solidFill>
                  <a:srgbClr val="C00000"/>
                </a:solidFill>
                <a:latin typeface="Ariston" pitchFamily="66" charset="0"/>
              </a:rPr>
              <a:t>» 1562 год</a:t>
            </a:r>
            <a:endParaRPr lang="ru-RU" sz="2800" b="1" dirty="0">
              <a:solidFill>
                <a:srgbClr val="C00000"/>
              </a:solidFill>
              <a:latin typeface="Ariston" pitchFamily="66" charset="0"/>
            </a:endParaRPr>
          </a:p>
        </p:txBody>
      </p:sp>
      <p:pic>
        <p:nvPicPr>
          <p:cNvPr id="6" name="Рисунок 5" descr="сымон будны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1643050"/>
            <a:ext cx="3214710" cy="4001714"/>
          </a:xfrm>
          <a:prstGeom prst="rect">
            <a:avLst/>
          </a:prstGeom>
        </p:spPr>
      </p:pic>
      <p:pic>
        <p:nvPicPr>
          <p:cNvPr id="5" name="Рисунок 4" descr="несвиж катехизиз 156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071546"/>
            <a:ext cx="3585482" cy="486166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85786" y="5715016"/>
            <a:ext cx="23807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e-BY" sz="2800" b="1" dirty="0" smtClean="0">
                <a:solidFill>
                  <a:srgbClr val="C00000"/>
                </a:solidFill>
                <a:latin typeface="Ariston" pitchFamily="66" charset="0"/>
              </a:rPr>
              <a:t>Сымон  Будны </a:t>
            </a:r>
            <a:endParaRPr lang="ru-RU" sz="2800" dirty="0">
              <a:solidFill>
                <a:srgbClr val="C00000"/>
              </a:solidFill>
              <a:latin typeface="Ariston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285729"/>
            <a:ext cx="5429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e-BY" sz="3600" b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Першая кніга </a:t>
            </a:r>
          </a:p>
          <a:p>
            <a:pPr algn="ctr"/>
            <a:r>
              <a:rPr lang="be-BY" sz="3600" b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на беларускай мове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туровский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659" y="571479"/>
            <a:ext cx="4717700" cy="564360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1472" y="1643050"/>
            <a:ext cx="3429024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2800" b="1" dirty="0" smtClean="0"/>
              <a:t>У Тураве на ніве служэння Слову </a:t>
            </a:r>
          </a:p>
          <a:p>
            <a:r>
              <a:rPr lang="be-BY" sz="2800" b="1" dirty="0" smtClean="0"/>
              <a:t>працаваў </a:t>
            </a:r>
          </a:p>
          <a:p>
            <a:r>
              <a:rPr lang="be-BY" sz="3200" b="1" dirty="0" smtClean="0">
                <a:solidFill>
                  <a:srgbClr val="FF0000"/>
                </a:solidFill>
                <a:latin typeface="Ariston" pitchFamily="66" charset="0"/>
              </a:rPr>
              <a:t>Кірыла Тураўскі</a:t>
            </a:r>
            <a:r>
              <a:rPr lang="be-BY" sz="3200" b="1" dirty="0" smtClean="0">
                <a:solidFill>
                  <a:srgbClr val="FF0000"/>
                </a:solidFill>
              </a:rPr>
              <a:t>,</a:t>
            </a:r>
            <a:r>
              <a:rPr lang="be-BY" sz="3200" b="1" dirty="0" smtClean="0"/>
              <a:t> </a:t>
            </a:r>
            <a:r>
              <a:rPr lang="be-BY" sz="2800" b="1" dirty="0" smtClean="0"/>
              <a:t>названы сучаснікамі “Златоуст, паче всех воссиявших нам на Руси” </a:t>
            </a:r>
            <a:endParaRPr lang="ru-RU" sz="2800" b="1" dirty="0" smtClean="0"/>
          </a:p>
          <a:p>
            <a:endParaRPr lang="ru-RU" dirty="0"/>
          </a:p>
        </p:txBody>
      </p:sp>
      <p:pic>
        <p:nvPicPr>
          <p:cNvPr id="8" name="Рисунок 7" descr="WA37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214422"/>
            <a:ext cx="1571636" cy="1574935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иколай Чёр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428603"/>
            <a:ext cx="3430372" cy="454524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143504" y="5357826"/>
            <a:ext cx="3571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e-BY" sz="2800" b="1" dirty="0" smtClean="0">
                <a:solidFill>
                  <a:srgbClr val="FF0000"/>
                </a:solidFill>
                <a:latin typeface="Ariston" pitchFamily="66" charset="0"/>
              </a:rPr>
              <a:t>Мікалай Радзівіл Чорны </a:t>
            </a:r>
            <a:endParaRPr lang="ru-RU" sz="2800" b="1" dirty="0">
              <a:solidFill>
                <a:srgbClr val="FF0000"/>
              </a:solidFill>
              <a:latin typeface="Ariston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6000768"/>
            <a:ext cx="4169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ston" pitchFamily="66" charset="0"/>
              </a:rPr>
              <a:t>«</a:t>
            </a:r>
            <a:r>
              <a:rPr lang="ru-RU" sz="2800" b="1" dirty="0" err="1" smtClean="0">
                <a:solidFill>
                  <a:srgbClr val="C00000"/>
                </a:solidFill>
                <a:latin typeface="Ariston" pitchFamily="66" charset="0"/>
              </a:rPr>
              <a:t>Брэсцкая</a:t>
            </a:r>
            <a:r>
              <a:rPr lang="ru-RU" sz="2800" b="1" dirty="0" smtClean="0">
                <a:solidFill>
                  <a:srgbClr val="C00000"/>
                </a:solidFill>
                <a:latin typeface="Ariston" pitchFamily="66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Ariston" pitchFamily="66" charset="0"/>
              </a:rPr>
              <a:t>біблія</a:t>
            </a:r>
            <a:r>
              <a:rPr lang="ru-RU" sz="2800" b="1" dirty="0" smtClean="0">
                <a:solidFill>
                  <a:srgbClr val="C00000"/>
                </a:solidFill>
                <a:latin typeface="Ariston" pitchFamily="66" charset="0"/>
              </a:rPr>
              <a:t>» 1563  год</a:t>
            </a:r>
            <a:endParaRPr lang="ru-RU" sz="2800" b="1" dirty="0">
              <a:solidFill>
                <a:srgbClr val="C00000"/>
              </a:solidFill>
              <a:latin typeface="Ariston" pitchFamily="66" charset="0"/>
            </a:endParaRPr>
          </a:p>
        </p:txBody>
      </p:sp>
      <p:pic>
        <p:nvPicPr>
          <p:cNvPr id="7" name="Рисунок 6" descr="Библия Брестска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401569"/>
            <a:ext cx="3929090" cy="4427144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blioteka книги мстс и фёд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4357718" cy="4760807"/>
          </a:xfrm>
          <a:prstGeom prst="rect">
            <a:avLst/>
          </a:prstGeom>
        </p:spPr>
      </p:pic>
      <p:pic>
        <p:nvPicPr>
          <p:cNvPr id="6" name="Рисунок 5" descr="250px-Апосто_Ивана_Федорова_157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928926" y="4929198"/>
            <a:ext cx="2428892" cy="1571636"/>
          </a:xfrm>
          <a:prstGeom prst="rect">
            <a:avLst/>
          </a:prstGeom>
        </p:spPr>
      </p:pic>
      <p:pic>
        <p:nvPicPr>
          <p:cNvPr id="7" name="Рисунок 6" descr="iмстиславец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500174"/>
            <a:ext cx="2357454" cy="3017541"/>
          </a:xfrm>
          <a:prstGeom prst="rect">
            <a:avLst/>
          </a:prstGeom>
        </p:spPr>
      </p:pic>
      <p:pic>
        <p:nvPicPr>
          <p:cNvPr id="8" name="Рисунок 7" descr="фёдоров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5140" y="500042"/>
            <a:ext cx="2165609" cy="293883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286380" y="4643446"/>
            <a:ext cx="3429024" cy="954107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be-BY" sz="2800" b="1" dirty="0" smtClean="0">
                <a:solidFill>
                  <a:srgbClr val="C00000"/>
                </a:solidFill>
                <a:latin typeface="Ariston" pitchFamily="66" charset="0"/>
              </a:rPr>
              <a:t>Пятро Мсціславец </a:t>
            </a:r>
          </a:p>
          <a:p>
            <a:pPr algn="ctr"/>
            <a:r>
              <a:rPr lang="be-BY" sz="2800" b="1" dirty="0" smtClean="0">
                <a:solidFill>
                  <a:srgbClr val="C00000"/>
                </a:solidFill>
                <a:latin typeface="Ariston" pitchFamily="66" charset="0"/>
              </a:rPr>
              <a:t> Іван Федараў</a:t>
            </a:r>
            <a:endParaRPr lang="ru-RU" sz="2800" dirty="0">
              <a:solidFill>
                <a:srgbClr val="C00000"/>
              </a:solidFill>
              <a:latin typeface="Ariston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5286388"/>
            <a:ext cx="2571768" cy="830997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be-BY" sz="2400" b="1" dirty="0" smtClean="0">
                <a:solidFill>
                  <a:srgbClr val="C00000"/>
                </a:solidFill>
                <a:latin typeface="Ariston" pitchFamily="66" charset="0"/>
              </a:rPr>
              <a:t>Евангелле вучыцельскае</a:t>
            </a:r>
            <a:endParaRPr lang="ru-RU" sz="2400" dirty="0">
              <a:solidFill>
                <a:srgbClr val="C00000"/>
              </a:solidFill>
              <a:latin typeface="Ariston" pitchFamily="66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72132" y="5715016"/>
            <a:ext cx="26532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e-BY" sz="2800" b="1" dirty="0" smtClean="0">
                <a:solidFill>
                  <a:srgbClr val="C00000"/>
                </a:solidFill>
                <a:latin typeface="Ariston" pitchFamily="66" charset="0"/>
              </a:rPr>
              <a:t>Спірыдон Собаль </a:t>
            </a:r>
            <a:endParaRPr lang="ru-RU" sz="2800" b="1" dirty="0">
              <a:solidFill>
                <a:srgbClr val="C00000"/>
              </a:solidFill>
              <a:latin typeface="Ariston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5929330"/>
            <a:ext cx="40174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e-BY" sz="2800" b="1" dirty="0" smtClean="0">
                <a:solidFill>
                  <a:srgbClr val="C00000"/>
                </a:solidFill>
                <a:latin typeface="Ariston" pitchFamily="66" charset="0"/>
              </a:rPr>
              <a:t>першы “Буквар”  1631 год </a:t>
            </a:r>
            <a:endParaRPr lang="ru-RU" sz="2800" b="1" dirty="0">
              <a:solidFill>
                <a:srgbClr val="C00000"/>
              </a:solidFill>
              <a:latin typeface="Ariston" pitchFamily="66" charset="0"/>
            </a:endParaRPr>
          </a:p>
        </p:txBody>
      </p:sp>
      <p:pic>
        <p:nvPicPr>
          <p:cNvPr id="5" name="Рисунок 4" descr="Sobo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571480"/>
            <a:ext cx="3571880" cy="5072070"/>
          </a:xfrm>
          <a:prstGeom prst="rect">
            <a:avLst/>
          </a:prstGeom>
        </p:spPr>
      </p:pic>
      <p:pic>
        <p:nvPicPr>
          <p:cNvPr id="7" name="Рисунок 6" descr="Bukvar_jazyka_slavianskoho_1636_S.Sob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428604"/>
            <a:ext cx="3729772" cy="5315701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5715016"/>
            <a:ext cx="82868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600" b="1" i="0" u="none" strike="noStrike" cap="none" normalizeH="0" baseline="0" dirty="0" smtClean="0">
                <a:ln>
                  <a:noFill/>
                </a:ln>
                <a:solidFill>
                  <a:srgbClr val="00FF00"/>
                </a:solidFill>
                <a:effectLst/>
                <a:latin typeface="Ariston" pitchFamily="66" charset="0"/>
                <a:ea typeface="Times New Roman" pitchFamily="18" charset="0"/>
              </a:rPr>
              <a:t> </a:t>
            </a:r>
            <a:r>
              <a:rPr kumimoji="0" lang="be-BY" sz="4000" b="1" i="0" u="none" strike="noStrike" cap="none" normalizeH="0" baseline="0" dirty="0" smtClean="0">
                <a:ln>
                  <a:noFill/>
                </a:ln>
                <a:solidFill>
                  <a:srgbClr val="00FF00"/>
                </a:solidFill>
                <a:effectLst/>
                <a:latin typeface="Ariston" pitchFamily="66" charset="0"/>
                <a:ea typeface="Times New Roman" pitchFamily="18" charset="0"/>
              </a:rPr>
              <a:t>Нацыянальная бібліятэка Беларусі  </a:t>
            </a:r>
            <a:endParaRPr kumimoji="0" lang="be-BY" sz="4000" b="0" i="0" u="none" strike="noStrike" cap="none" normalizeH="0" baseline="0" dirty="0" smtClean="0">
              <a:ln>
                <a:noFill/>
              </a:ln>
              <a:solidFill>
                <a:srgbClr val="00FF00"/>
              </a:solidFill>
              <a:effectLst/>
              <a:latin typeface="Ariston" pitchFamily="66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357166"/>
            <a:ext cx="7010400" cy="5138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1214446" cy="11790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285728"/>
            <a:ext cx="67151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e-BY" sz="2800" b="1" dirty="0" smtClean="0">
                <a:solidFill>
                  <a:srgbClr val="00FF00"/>
                </a:solidFill>
                <a:latin typeface="+mj-lt"/>
                <a:ea typeface="Times New Roman" pitchFamily="18" charset="0"/>
              </a:rPr>
              <a:t>Фонды   </a:t>
            </a:r>
          </a:p>
          <a:p>
            <a:pPr algn="ctr"/>
            <a:r>
              <a:rPr lang="be-BY" sz="2800" b="1" dirty="0" smtClean="0">
                <a:solidFill>
                  <a:srgbClr val="00FF00"/>
                </a:solidFill>
                <a:latin typeface="+mj-lt"/>
                <a:ea typeface="Times New Roman" pitchFamily="18" charset="0"/>
              </a:rPr>
              <a:t>Нацыянальнай бібліятэкі Беларусі </a:t>
            </a:r>
            <a:endParaRPr lang="ru-RU" sz="2800" dirty="0">
              <a:solidFill>
                <a:srgbClr val="00FF00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1428736"/>
            <a:ext cx="6000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e-BY" sz="2000" b="1" dirty="0" smtClean="0">
                <a:ea typeface="Times New Roman" pitchFamily="18" charset="0"/>
              </a:rPr>
              <a:t>Фонд рукапісаў,старадрукаваных і рэдкіх выданняў (больш за 70 тыс. экземпляраў)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2285992"/>
            <a:ext cx="62865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2000" b="1" dirty="0" smtClean="0">
                <a:ea typeface="Times New Roman" pitchFamily="18" charset="0"/>
              </a:rPr>
              <a:t>Фонд перыядычных выданняў і выданняў з працягам (каля 3 млн. экземпляраў) 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3071810"/>
            <a:ext cx="64294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2000" b="1" dirty="0" smtClean="0">
                <a:ea typeface="Times New Roman" pitchFamily="18" charset="0"/>
              </a:rPr>
              <a:t>Фонд  выяўленчых дакументаў (больш за 120 тыс. экземпляраў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3857628"/>
            <a:ext cx="61436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2000" b="1" dirty="0" smtClean="0">
                <a:ea typeface="Times New Roman" pitchFamily="18" charset="0"/>
              </a:rPr>
              <a:t>Фонд  нотных  дакументаў (больш за 84 тыс. экземпляраў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4643446"/>
            <a:ext cx="64294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2000" b="1" dirty="0" smtClean="0">
                <a:ea typeface="Times New Roman" pitchFamily="18" charset="0"/>
              </a:rPr>
              <a:t>Фонд  аўдыёвізуальных  дакументаў (каля 30 тыс.  кампакт-дыскаў, аўдыёкасет, грампласцінак, відэакасет)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00298" y="5786454"/>
            <a:ext cx="5786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2000" b="1" dirty="0" smtClean="0">
                <a:ea typeface="Times New Roman" pitchFamily="18" charset="0"/>
              </a:rPr>
              <a:t>Фонд  карт (каля 17 тыс. экземпляраў)  </a:t>
            </a:r>
            <a:endParaRPr lang="ru-RU" sz="20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741156">
            <a:off x="510477" y="5146663"/>
            <a:ext cx="1346757" cy="1597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768222">
            <a:off x="1030963" y="4582232"/>
            <a:ext cx="1082550" cy="1044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154587">
            <a:off x="167630" y="4044568"/>
            <a:ext cx="1143293" cy="1065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95654">
            <a:off x="971867" y="2743513"/>
            <a:ext cx="1060011" cy="1549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20511160">
            <a:off x="394792" y="1669594"/>
            <a:ext cx="991106" cy="1474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Рисунок 15" descr="несвиж катехизиз 1562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rot="274492">
            <a:off x="1398532" y="1672692"/>
            <a:ext cx="785818" cy="1065515"/>
          </a:xfrm>
          <a:prstGeom prst="rect">
            <a:avLst/>
          </a:prstGeom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9" cstate="email">
            <a:lum bright="-6000" contrast="6000"/>
          </a:blip>
          <a:srcRect/>
          <a:stretch>
            <a:fillRect/>
          </a:stretch>
        </p:blipFill>
        <p:spPr>
          <a:xfrm rot="20863585">
            <a:off x="275498" y="3132277"/>
            <a:ext cx="741619" cy="990075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071546"/>
            <a:ext cx="8429684" cy="5490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214546" y="214290"/>
            <a:ext cx="4857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e-BY" sz="5400" b="1" dirty="0" smtClean="0">
                <a:solidFill>
                  <a:srgbClr val="FFFF00"/>
                </a:solidFill>
                <a:latin typeface="Ariston" pitchFamily="66" charset="0"/>
                <a:ea typeface="Times New Roman" pitchFamily="18" charset="0"/>
              </a:rPr>
              <a:t>Музей   кнігі</a:t>
            </a:r>
            <a:endParaRPr lang="ru-RU" sz="5400" dirty="0">
              <a:solidFill>
                <a:srgbClr val="00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6143644"/>
            <a:ext cx="66437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2800" b="1" dirty="0" smtClean="0">
                <a:solidFill>
                  <a:srgbClr val="00FF00"/>
                </a:solidFill>
                <a:ea typeface="Times New Roman" pitchFamily="18" charset="0"/>
              </a:rPr>
              <a:t>Нацыянальная Бібліятэка Беларусі </a:t>
            </a:r>
            <a:endParaRPr lang="ru-RU" sz="28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85728"/>
            <a:ext cx="1214446" cy="11790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642918"/>
            <a:ext cx="4267200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142976" y="285728"/>
            <a:ext cx="37862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e-BY" sz="3200" b="1" dirty="0" smtClean="0">
                <a:solidFill>
                  <a:srgbClr val="FFFF00"/>
                </a:solidFill>
                <a:latin typeface="Ariston" pitchFamily="66" charset="0"/>
              </a:rPr>
              <a:t>Жамчужына </a:t>
            </a:r>
          </a:p>
          <a:p>
            <a:pPr algn="ctr"/>
            <a:r>
              <a:rPr lang="be-BY" sz="3200" b="1" dirty="0" smtClean="0">
                <a:solidFill>
                  <a:srgbClr val="FFFF00"/>
                </a:solidFill>
                <a:latin typeface="Ariston" pitchFamily="66" charset="0"/>
              </a:rPr>
              <a:t>кірылічнага друку</a:t>
            </a:r>
            <a:r>
              <a:rPr lang="be-BY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ston" pitchFamily="66" charset="0"/>
              </a:rPr>
              <a:t> </a:t>
            </a:r>
            <a:endParaRPr lang="ru-RU" sz="3200" dirty="0">
              <a:solidFill>
                <a:schemeClr val="accent2">
                  <a:lumMod val="60000"/>
                  <a:lumOff val="40000"/>
                </a:schemeClr>
              </a:solidFill>
              <a:latin typeface="Ariston" pitchFamily="66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2000240"/>
            <a:ext cx="371477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be-BY" sz="2800" b="1" dirty="0" smtClean="0">
                <a:solidFill>
                  <a:srgbClr val="C00000"/>
                </a:solidFill>
                <a:latin typeface="Ariston" pitchFamily="66" charset="0"/>
                <a:ea typeface="Times New Roman" pitchFamily="18" charset="0"/>
              </a:rPr>
              <a:t>З</a:t>
            </a:r>
            <a:r>
              <a:rPr kumimoji="0" lang="be-BY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ston" pitchFamily="66" charset="0"/>
                <a:ea typeface="Times New Roman" pitchFamily="18" charset="0"/>
              </a:rPr>
              <a:t>бор кніг беларускага першадрукара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ston" pitchFamily="66" charset="0"/>
                <a:ea typeface="Times New Roman" pitchFamily="18" charset="0"/>
              </a:rPr>
              <a:t>Ф. Скарыны –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ston" pitchFamily="66" charset="0"/>
                <a:ea typeface="Times New Roman" pitchFamily="18" charset="0"/>
              </a:rPr>
              <a:t>10 выпускаў Бібліі</a:t>
            </a:r>
            <a:r>
              <a:rPr kumimoji="0" lang="be-BY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ston" pitchFamily="66" charset="0"/>
                <a:ea typeface="Times New Roman" pitchFamily="18" charset="0"/>
              </a:rPr>
              <a:t>, </a:t>
            </a:r>
            <a:r>
              <a:rPr kumimoji="0" lang="be-BY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выданне якіх палажыла пачатак кнігадрукаванню ва Усходняй Еўропе. </a:t>
            </a:r>
            <a:endParaRPr kumimoji="0" lang="be-BY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85728"/>
            <a:ext cx="1030179" cy="100013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00298" y="6143644"/>
            <a:ext cx="66437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2800" b="1" dirty="0" smtClean="0">
                <a:solidFill>
                  <a:srgbClr val="00FF00"/>
                </a:solidFill>
                <a:ea typeface="Times New Roman" pitchFamily="18" charset="0"/>
              </a:rPr>
              <a:t>Нацыянальная Бібліятэка Беларусі </a:t>
            </a:r>
            <a:endParaRPr lang="ru-RU" sz="28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357158" y="1714488"/>
            <a:ext cx="1885606" cy="477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BCKPC070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287156">
            <a:off x="2396982" y="2377454"/>
            <a:ext cx="6327901" cy="3889128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 rot="21013627">
            <a:off x="3721912" y="2360762"/>
            <a:ext cx="364403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ickham Script Two" pitchFamily="66" charset="0"/>
                <a:ea typeface="Times New Roman" pitchFamily="18" charset="0"/>
              </a:rPr>
              <a:t>Запавет нашчадкам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ickham Script Two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ickham Script Two" pitchFamily="66" charset="0"/>
                <a:ea typeface="Times New Roman" pitchFamily="18" charset="0"/>
              </a:rPr>
              <a:t>Вось сабрала вас, нібы птушанятаў,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ickham Script Two" pitchFamily="66" charset="0"/>
                <a:ea typeface="Times New Roman" pitchFamily="18" charset="0"/>
              </a:rPr>
              <a:t>пад к</a:t>
            </a:r>
            <a:r>
              <a:rPr kumimoji="0" lang="be-BY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ickham Script Two" pitchFamily="66" charset="0"/>
                <a:ea typeface="Times New Roman" pitchFamily="18" charset="0"/>
              </a:rPr>
              <a:t>рылы свае і на пашы,</a:t>
            </a:r>
            <a:r>
              <a:rPr kumimoji="0" lang="be-BY" sz="1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Bickham Script Two" pitchFamily="66" charset="0"/>
                <a:ea typeface="Times New Roman" pitchFamily="18" charset="0"/>
              </a:rPr>
              <a:t> </a:t>
            </a:r>
            <a:r>
              <a:rPr kumimoji="0" lang="be-BY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ickham Script Two" pitchFamily="66" charset="0"/>
                <a:ea typeface="Times New Roman" pitchFamily="18" charset="0"/>
              </a:rPr>
              <a:t>нібы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ickham Script Two" pitchFamily="66" charset="0"/>
                <a:ea typeface="Times New Roman" pitchFamily="18" charset="0"/>
              </a:rPr>
              <a:t>авечак,</a:t>
            </a:r>
            <a:r>
              <a:rPr kumimoji="0" lang="be-BY" sz="1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Bickham Script Two" pitchFamily="66" charset="0"/>
                <a:ea typeface="Times New Roman" pitchFamily="18" charset="0"/>
              </a:rPr>
              <a:t> </a:t>
            </a:r>
            <a:r>
              <a:rPr kumimoji="0" lang="be-BY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ickham Script Two" pitchFamily="66" charset="0"/>
                <a:ea typeface="Times New Roman" pitchFamily="18" charset="0"/>
              </a:rPr>
              <a:t>каб вы пасвіліся ў Божых наказах.</a:t>
            </a:r>
            <a:r>
              <a:rPr kumimoji="0" lang="be-BY" sz="1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Bickham Script Two" pitchFamily="66" charset="0"/>
                <a:ea typeface="Times New Roman" pitchFamily="18" charset="0"/>
              </a:rPr>
              <a:t> </a:t>
            </a:r>
            <a:r>
              <a:rPr kumimoji="0" lang="be-BY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ickham Script Two" pitchFamily="66" charset="0"/>
                <a:ea typeface="Times New Roman" pitchFamily="18" charset="0"/>
              </a:rPr>
              <a:t>А я з лёгкім сэрдцам стараюся вучыць вас, бачачы плён свае працы, і дождж вучэння на вас праліваю! Пастарайцеся ж, дзеці мае, пазбегнуть агня непагаснага, якому</a:t>
            </a:r>
            <a:r>
              <a:rPr kumimoji="0" lang="be-BY" sz="1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Bickham Script Two" pitchFamily="66" charset="0"/>
                <a:ea typeface="Times New Roman" pitchFamily="18" charset="0"/>
              </a:rPr>
              <a:t> </a:t>
            </a:r>
            <a:r>
              <a:rPr kumimoji="0" lang="be-BY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ickham Script Two" pitchFamily="66" charset="0"/>
                <a:ea typeface="Times New Roman" pitchFamily="18" charset="0"/>
              </a:rPr>
              <a:t>аддаюцьпустазелле, зрабіцеся пшаніцаю чыстаю і змяліцеся ў жорнах уміронасцю, молітвамі і постам, каб чыстым хлебам прынесціся на трапезу Хрыстову.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ickham Script Two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ickham Script Two" pitchFamily="66" charset="0"/>
                <a:ea typeface="Times New Roman" pitchFamily="18" charset="0"/>
              </a:rPr>
              <a:t>Найпадобнейшая Еўфрасіння, ігумення Полацкая.</a:t>
            </a:r>
            <a:endParaRPr kumimoji="0" lang="be-BY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ickham Script Two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285728"/>
            <a:ext cx="6572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e-BY" sz="2800" b="1" dirty="0">
                <a:solidFill>
                  <a:schemeClr val="tx2">
                    <a:lumMod val="50000"/>
                  </a:schemeClr>
                </a:solidFill>
                <a:latin typeface="Ariston" pitchFamily="66" charset="0"/>
              </a:rPr>
              <a:t>Першае нацыянальнае свята </a:t>
            </a:r>
            <a:r>
              <a:rPr lang="be-BY" sz="2800" b="1" dirty="0" smtClean="0">
                <a:solidFill>
                  <a:schemeClr val="tx2">
                    <a:lumMod val="50000"/>
                  </a:schemeClr>
                </a:solidFill>
                <a:latin typeface="Ariston" pitchFamily="66" charset="0"/>
              </a:rPr>
              <a:t>беларускага </a:t>
            </a:r>
            <a:r>
              <a:rPr lang="be-BY" sz="2800" b="1" dirty="0">
                <a:solidFill>
                  <a:schemeClr val="tx2">
                    <a:lumMod val="50000"/>
                  </a:schemeClr>
                </a:solidFill>
                <a:latin typeface="Ariston" pitchFamily="66" charset="0"/>
              </a:rPr>
              <a:t>пісьменства і друку </a:t>
            </a:r>
            <a:endParaRPr lang="be-BY" sz="2800" b="1" dirty="0" smtClean="0">
              <a:solidFill>
                <a:schemeClr val="tx2">
                  <a:lumMod val="50000"/>
                </a:schemeClr>
              </a:solidFill>
              <a:latin typeface="Ariston" pitchFamily="66" charset="0"/>
            </a:endParaRPr>
          </a:p>
        </p:txBody>
      </p:sp>
      <p:pic>
        <p:nvPicPr>
          <p:cNvPr id="7" name="Рисунок 6" descr="99px-Coat_of_Arms_of_Połack,_Belaru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8082" y="357166"/>
            <a:ext cx="1357322" cy="16315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85984" y="1500174"/>
            <a:ext cx="48192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e-BY" b="1" dirty="0" smtClean="0"/>
              <a:t>адбылося  </a:t>
            </a:r>
            <a:r>
              <a:rPr lang="be-BY" b="1" dirty="0" smtClean="0">
                <a:solidFill>
                  <a:srgbClr val="C00000"/>
                </a:solidFill>
              </a:rPr>
              <a:t>4 верасня 1994 года </a:t>
            </a:r>
            <a:r>
              <a:rPr lang="be-BY" b="1" dirty="0" smtClean="0"/>
              <a:t>ў Полацку, </a:t>
            </a:r>
          </a:p>
          <a:p>
            <a:r>
              <a:rPr lang="be-BY" b="1" dirty="0" smtClean="0"/>
              <a:t>на якім  быў дан запавет нашчадкам </a:t>
            </a:r>
          </a:p>
          <a:p>
            <a:r>
              <a:rPr lang="be-BY" b="1" dirty="0" smtClean="0"/>
              <a:t>словамі Еўфрасінні Полацкай</a:t>
            </a:r>
            <a:endParaRPr lang="ru-RU" b="1" dirty="0"/>
          </a:p>
        </p:txBody>
      </p:sp>
      <p:pic>
        <p:nvPicPr>
          <p:cNvPr id="8" name="06-Cjacerka-Padushach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21428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ba9cf6260b17319c10ddb62fb5324eb_big.jpg"/>
          <p:cNvPicPr>
            <a:picLocks noChangeAspect="1"/>
          </p:cNvPicPr>
          <p:nvPr/>
        </p:nvPicPr>
        <p:blipFill>
          <a:blip r:embed="rId2">
            <a:lum bright="-30000"/>
          </a:blip>
          <a:stretch>
            <a:fillRect/>
          </a:stretch>
        </p:blipFill>
        <p:spPr>
          <a:xfrm>
            <a:off x="357158" y="857232"/>
            <a:ext cx="8501122" cy="573104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-24"/>
            <a:ext cx="8429684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be-BY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ston" pitchFamily="66" charset="0"/>
              </a:rPr>
              <a:t>Сучасны  беларускі  друк</a:t>
            </a:r>
            <a:endParaRPr lang="ru-RU" sz="54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428868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e-BY" sz="3200" b="1" dirty="0" smtClean="0"/>
              <a:t>Штогод выпускаецца амаль 11 тысяч назваў кніг агульным тыражом больш за 40 мільёнаў экземпляраў.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500570"/>
            <a:ext cx="85725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e-BY" sz="3200" b="1" dirty="0" smtClean="0"/>
              <a:t>Зарэгістравана больш за 1000 газет і часопісаў</a:t>
            </a:r>
            <a:r>
              <a:rPr lang="ru-RU" sz="3200" b="1" dirty="0" smtClean="0"/>
              <a:t>,</a:t>
            </a:r>
          </a:p>
          <a:p>
            <a:pPr algn="ctr"/>
            <a:r>
              <a:rPr lang="be-BY" sz="3200" b="1" dirty="0" smtClean="0"/>
              <a:t>8 інфармацыйных агенстваў, звыш 200 тэлевізійных і радыёпраграм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старая СОФИЙ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500042"/>
            <a:ext cx="5653501" cy="58579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072198" y="2500306"/>
            <a:ext cx="278608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2400" b="1" dirty="0" smtClean="0"/>
              <a:t>Кніга ж на Беларусі з’явілася ў </a:t>
            </a:r>
          </a:p>
          <a:p>
            <a:r>
              <a:rPr lang="be-BY" sz="2400" b="1" dirty="0" smtClean="0"/>
              <a:t>Х  стагоддзі, разам з хрысціянствам. Яна прыйшла урачыста, на самае пачэснае месца. </a:t>
            </a:r>
            <a:endParaRPr lang="ru-RU" sz="2400" b="1" dirty="0"/>
          </a:p>
        </p:txBody>
      </p:sp>
      <p:pic>
        <p:nvPicPr>
          <p:cNvPr id="4" name="Рисунок 3" descr="svechka.gif"/>
          <p:cNvPicPr>
            <a:picLocks noChangeAspect="1"/>
          </p:cNvPicPr>
          <p:nvPr/>
        </p:nvPicPr>
        <p:blipFill>
          <a:blip r:embed="rId3">
            <a:lum bright="10000"/>
          </a:blip>
          <a:stretch>
            <a:fillRect/>
          </a:stretch>
        </p:blipFill>
        <p:spPr>
          <a:xfrm>
            <a:off x="6286512" y="571480"/>
            <a:ext cx="2143140" cy="1665174"/>
          </a:xfrm>
          <a:prstGeom prst="rect">
            <a:avLst/>
          </a:prstGeom>
        </p:spPr>
      </p:pic>
      <p:pic>
        <p:nvPicPr>
          <p:cNvPr id="6" name="Рисунок 5" descr="WA37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 flipV="1">
            <a:off x="7286644" y="4857760"/>
            <a:ext cx="1500198" cy="1503348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_embigvn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6200000">
            <a:off x="3770251" y="1373229"/>
            <a:ext cx="5800456" cy="405408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1357298"/>
            <a:ext cx="400052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2800" b="1" dirty="0" smtClean="0"/>
              <a:t>Ў цэнтры храма, на спецыяльным прастоле, было месца кнігі – </a:t>
            </a:r>
            <a:r>
              <a:rPr lang="be-BY" sz="4000" b="1" dirty="0" smtClean="0">
                <a:solidFill>
                  <a:srgbClr val="C00000"/>
                </a:solidFill>
                <a:latin typeface="Ariston" pitchFamily="66" charset="0"/>
              </a:rPr>
              <a:t>Евангелля</a:t>
            </a:r>
            <a:r>
              <a:rPr lang="be-BY" sz="2800" b="1" dirty="0" smtClean="0"/>
              <a:t> - яго ўрачыста выносілі, яго цалавалі, як ікону, яму кадзілі, на Евангеллі прысягалі вседкі на судах.</a:t>
            </a:r>
            <a:endParaRPr lang="ru-RU" sz="2800" b="1" dirty="0"/>
          </a:p>
        </p:txBody>
      </p:sp>
      <p:pic>
        <p:nvPicPr>
          <p:cNvPr id="7" name="Рисунок 6" descr="WA37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63" y="928670"/>
            <a:ext cx="1408979" cy="1411937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0" y="4929198"/>
            <a:ext cx="3948453" cy="1323439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be-BY" sz="2000" b="1" dirty="0" smtClean="0">
                <a:solidFill>
                  <a:schemeClr val="tx2">
                    <a:lumMod val="75000"/>
                  </a:schemeClr>
                </a:solidFill>
              </a:rPr>
              <a:t>Адкрыла школы і вучыла,</a:t>
            </a:r>
          </a:p>
          <a:p>
            <a:r>
              <a:rPr lang="be-BY" sz="2000" b="1" dirty="0" smtClean="0">
                <a:solidFill>
                  <a:schemeClr val="tx2">
                    <a:lumMod val="75000"/>
                  </a:schemeClr>
                </a:solidFill>
              </a:rPr>
              <a:t>Кнігі перапісвала штодня!</a:t>
            </a:r>
          </a:p>
          <a:p>
            <a:r>
              <a:rPr lang="be-BY" sz="2000" b="1" dirty="0" smtClean="0">
                <a:solidFill>
                  <a:schemeClr val="tx2">
                    <a:lumMod val="75000"/>
                  </a:schemeClr>
                </a:solidFill>
              </a:rPr>
              <a:t>Славу  здабыло па ўсей краіне</a:t>
            </a:r>
          </a:p>
          <a:p>
            <a:r>
              <a:rPr lang="be-BY" sz="2000" b="1" dirty="0" smtClean="0">
                <a:solidFill>
                  <a:schemeClr val="tx2">
                    <a:lumMod val="75000"/>
                  </a:schemeClr>
                </a:solidFill>
              </a:rPr>
              <a:t>Еўфрасіні Полацкай імя!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 descr="ЕП переписывае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571480"/>
            <a:ext cx="3896962" cy="524351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85786" y="5929330"/>
            <a:ext cx="3467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e-BY" sz="2800" b="1" dirty="0" smtClean="0">
                <a:solidFill>
                  <a:srgbClr val="C00000"/>
                </a:solidFill>
                <a:latin typeface="Ariston" pitchFamily="66" charset="0"/>
              </a:rPr>
              <a:t>Еўфрасіння Полацкая </a:t>
            </a:r>
            <a:endParaRPr lang="ru-RU" sz="2800" b="1" dirty="0">
              <a:solidFill>
                <a:srgbClr val="C00000"/>
              </a:solidFill>
              <a:latin typeface="Ariston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928670"/>
            <a:ext cx="40005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2400" b="1" dirty="0" smtClean="0">
                <a:solidFill>
                  <a:srgbClr val="C00000"/>
                </a:solidFill>
                <a:latin typeface="Candara" pitchFamily="34" charset="0"/>
              </a:rPr>
              <a:t>Еўфрасіння Полацкая </a:t>
            </a:r>
            <a:r>
              <a:rPr lang="be-BY" sz="2400" b="1" dirty="0" smtClean="0"/>
              <a:t>– наша святая, яе імя асацыіруецца з вобразам нябеснай заступніцы беларускай зямлі.  Нарадзілася каля 1104г. Усё жыццё  Еўфрасінні з’яўляецца ахвярным служэннем дзеля асветы нашых продкаў. </a:t>
            </a:r>
            <a:endParaRPr lang="ru-RU" sz="2400" b="1" dirty="0"/>
          </a:p>
        </p:txBody>
      </p:sp>
      <p:pic>
        <p:nvPicPr>
          <p:cNvPr id="6" name="Рисунок 5" descr="WA37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929454" y="357166"/>
            <a:ext cx="1857356" cy="17897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церковь СПА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4481511" cy="56344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8662" y="6143644"/>
            <a:ext cx="3355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e-BY" sz="2400" b="1" dirty="0" smtClean="0">
                <a:solidFill>
                  <a:srgbClr val="C00000"/>
                </a:solidFill>
                <a:latin typeface="Ariston" pitchFamily="66" charset="0"/>
              </a:rPr>
              <a:t>Царква Спаса ў Полацку</a:t>
            </a:r>
            <a:endParaRPr lang="ru-RU" sz="2400" b="1" dirty="0">
              <a:solidFill>
                <a:srgbClr val="C00000"/>
              </a:solidFill>
              <a:latin typeface="Ariston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9256" y="5214950"/>
            <a:ext cx="28761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e-BY" sz="2400" b="1" dirty="0" smtClean="0">
                <a:solidFill>
                  <a:srgbClr val="C00000"/>
                </a:solidFill>
                <a:latin typeface="Ariston" pitchFamily="66" charset="0"/>
              </a:rPr>
              <a:t>Крыж святой </a:t>
            </a:r>
          </a:p>
          <a:p>
            <a:pPr algn="ctr"/>
            <a:r>
              <a:rPr lang="be-BY" sz="2400" b="1" dirty="0" smtClean="0">
                <a:solidFill>
                  <a:srgbClr val="C00000"/>
                </a:solidFill>
                <a:latin typeface="Ariston" pitchFamily="66" charset="0"/>
              </a:rPr>
              <a:t>Еўфрасінні Полацкай</a:t>
            </a:r>
            <a:endParaRPr lang="ru-RU" sz="2400" b="1" dirty="0">
              <a:solidFill>
                <a:srgbClr val="C00000"/>
              </a:solidFill>
              <a:latin typeface="Ariston" pitchFamily="66" charset="0"/>
            </a:endParaRPr>
          </a:p>
        </p:txBody>
      </p:sp>
      <p:pic>
        <p:nvPicPr>
          <p:cNvPr id="10" name="Рисунок 9" descr="крест 2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500694" y="571480"/>
            <a:ext cx="2714644" cy="4500594"/>
          </a:xfrm>
          <a:prstGeom prst="rect">
            <a:avLst/>
          </a:prstGeom>
        </p:spPr>
      </p:pic>
      <p:pic>
        <p:nvPicPr>
          <p:cNvPr id="11" name="Рисунок 10" descr="WA37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 flipV="1">
            <a:off x="7286644" y="4929198"/>
            <a:ext cx="1500198" cy="1503348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31" descr="picture 8"/>
          <p:cNvPicPr>
            <a:picLocks noChangeAspect="1" noChangeArrowheads="1"/>
          </p:cNvPicPr>
          <p:nvPr/>
        </p:nvPicPr>
        <p:blipFill>
          <a:blip r:embed="rId2" cstate="email">
            <a:lum bright="-6000" contrast="12000"/>
          </a:blip>
          <a:srcRect/>
          <a:stretch>
            <a:fillRect/>
          </a:stretch>
        </p:blipFill>
        <p:spPr>
          <a:xfrm>
            <a:off x="500034" y="642918"/>
            <a:ext cx="3733800" cy="4929222"/>
          </a:xfrm>
          <a:prstGeom prst="rect">
            <a:avLst/>
          </a:prstGeom>
          <a:noFill/>
          <a:ln/>
        </p:spPr>
      </p:pic>
      <p:sp>
        <p:nvSpPr>
          <p:cNvPr id="8" name="Прямоугольник 7"/>
          <p:cNvSpPr/>
          <p:nvPr/>
        </p:nvSpPr>
        <p:spPr>
          <a:xfrm>
            <a:off x="4357718" y="478632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Symbol" pitchFamily="18" charset="2"/>
              <a:buNone/>
            </a:pPr>
            <a:r>
              <a:rPr lang="be-BY" sz="2000" b="1" i="1" dirty="0" smtClean="0">
                <a:solidFill>
                  <a:schemeClr val="tx2"/>
                </a:solidFill>
              </a:rPr>
              <a:t>Марыў калісьці славуты Скарына,</a:t>
            </a:r>
          </a:p>
          <a:p>
            <a:pPr>
              <a:buFont typeface="Symbol" pitchFamily="18" charset="2"/>
              <a:buNone/>
            </a:pPr>
            <a:r>
              <a:rPr lang="be-BY" sz="2000" b="1" i="1" dirty="0" smtClean="0">
                <a:solidFill>
                  <a:schemeClr val="tx2"/>
                </a:solidFill>
              </a:rPr>
              <a:t>“Ціснучы” кнігі на мове бацькоў:</a:t>
            </a:r>
          </a:p>
          <a:p>
            <a:pPr>
              <a:buFont typeface="Symbol" pitchFamily="18" charset="2"/>
              <a:buNone/>
            </a:pPr>
            <a:r>
              <a:rPr lang="be-BY" sz="2000" b="1" i="1" dirty="0" smtClean="0">
                <a:solidFill>
                  <a:schemeClr val="tx2"/>
                </a:solidFill>
              </a:rPr>
              <a:t>Простаму люду ў роднай краіне</a:t>
            </a:r>
          </a:p>
          <a:p>
            <a:pPr>
              <a:buFont typeface="Symbol" pitchFamily="18" charset="2"/>
              <a:buNone/>
            </a:pPr>
            <a:r>
              <a:rPr lang="be-BY" sz="2000" b="1" i="1" dirty="0" smtClean="0">
                <a:solidFill>
                  <a:schemeClr val="tx2"/>
                </a:solidFill>
              </a:rPr>
              <a:t>Зробіць даступнай ён мудрасць вякоў.</a:t>
            </a:r>
          </a:p>
          <a:p>
            <a:pPr algn="ctr">
              <a:buFont typeface="Symbol" pitchFamily="18" charset="2"/>
              <a:buNone/>
            </a:pPr>
            <a:r>
              <a:rPr lang="be-BY" sz="2000" b="1" i="1" dirty="0" smtClean="0">
                <a:solidFill>
                  <a:schemeClr val="tx2"/>
                </a:solidFill>
              </a:rPr>
              <a:t>                       Ніл Гілевіч</a:t>
            </a:r>
            <a:endParaRPr lang="ru-RU" sz="2000" b="1" i="1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7686" y="642918"/>
            <a:ext cx="4357718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be-BY" sz="2000" b="1" dirty="0" smtClean="0">
                <a:solidFill>
                  <a:srgbClr val="C00000"/>
                </a:solidFill>
                <a:cs typeface="Times New Roman" pitchFamily="18" charset="0"/>
              </a:rPr>
              <a:t>Францыск Скарына </a:t>
            </a:r>
            <a:r>
              <a:rPr lang="be-BY" sz="2000" b="1" dirty="0" smtClean="0">
                <a:cs typeface="Times New Roman" pitchFamily="18" charset="0"/>
              </a:rPr>
              <a:t>– выдатны дзеяч беларускай культуры 16 ст., рознабаковая дзейнасць якога мела агульнаславянскае значэнне.</a:t>
            </a:r>
            <a:endParaRPr lang="ru-RU" sz="2000" b="1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800" b="1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be-BY" sz="2000" b="1" dirty="0" smtClean="0">
                <a:cs typeface="Times New Roman" pitchFamily="18" charset="0"/>
              </a:rPr>
              <a:t>-Першадрукар, </a:t>
            </a:r>
          </a:p>
          <a:p>
            <a:pPr>
              <a:lnSpc>
                <a:spcPct val="90000"/>
              </a:lnSpc>
            </a:pPr>
            <a:r>
              <a:rPr lang="be-BY" sz="2000" b="1" dirty="0" smtClean="0">
                <a:cs typeface="Times New Roman" pitchFamily="18" charset="0"/>
              </a:rPr>
              <a:t>-заснавальнік беларускага і ўсходнеславянскага кнігадрукавання</a:t>
            </a:r>
          </a:p>
          <a:p>
            <a:pPr>
              <a:lnSpc>
                <a:spcPct val="90000"/>
              </a:lnSpc>
            </a:pPr>
            <a:r>
              <a:rPr lang="be-BY" sz="2000" b="1" dirty="0" smtClean="0">
                <a:cs typeface="Times New Roman" pitchFamily="18" charset="0"/>
              </a:rPr>
              <a:t>-Асветнік</a:t>
            </a:r>
            <a:r>
              <a:rPr lang="be-BY" sz="2000" b="1" dirty="0" smtClean="0"/>
              <a:t>, м</a:t>
            </a:r>
            <a:r>
              <a:rPr lang="be-BY" sz="2000" b="1" dirty="0" smtClean="0">
                <a:cs typeface="Times New Roman" pitchFamily="18" charset="0"/>
              </a:rPr>
              <a:t>ысліцель-гуманіст</a:t>
            </a:r>
          </a:p>
          <a:p>
            <a:pPr>
              <a:lnSpc>
                <a:spcPct val="90000"/>
              </a:lnSpc>
            </a:pPr>
            <a:r>
              <a:rPr lang="be-BY" sz="2000" b="1" dirty="0" smtClean="0">
                <a:cs typeface="Times New Roman" pitchFamily="18" charset="0"/>
              </a:rPr>
              <a:t>-Вучоны</a:t>
            </a:r>
            <a:endParaRPr lang="ru-RU" sz="2000" b="1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be-BY" sz="2000" b="1" dirty="0" smtClean="0">
                <a:cs typeface="Times New Roman" pitchFamily="18" charset="0"/>
              </a:rPr>
              <a:t>-Пісьменнік</a:t>
            </a:r>
            <a:r>
              <a:rPr lang="be-BY" sz="2000" b="1" dirty="0" smtClean="0"/>
              <a:t>, п</a:t>
            </a:r>
            <a:r>
              <a:rPr lang="be-BY" sz="2000" b="1" dirty="0" smtClean="0">
                <a:cs typeface="Times New Roman" pitchFamily="18" charset="0"/>
              </a:rPr>
              <a:t>еракладчык</a:t>
            </a:r>
          </a:p>
          <a:p>
            <a:pPr>
              <a:lnSpc>
                <a:spcPct val="90000"/>
              </a:lnSpc>
            </a:pPr>
            <a:r>
              <a:rPr lang="be-BY" sz="2000" b="1" dirty="0" smtClean="0">
                <a:cs typeface="Times New Roman" pitchFamily="18" charset="0"/>
              </a:rPr>
              <a:t>-Мастак-графік</a:t>
            </a:r>
            <a:endParaRPr lang="ru-RU" sz="2000" b="1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be-BY" sz="2000" b="1" dirty="0" smtClean="0">
                <a:cs typeface="Times New Roman" pitchFamily="18" charset="0"/>
              </a:rPr>
              <a:t>-Доктар філасофіі і медыцыны</a:t>
            </a:r>
            <a:endParaRPr lang="ru-RU" sz="2000" b="1" dirty="0">
              <a:cs typeface="Times New Roman" pitchFamily="18" charset="0"/>
            </a:endParaRPr>
          </a:p>
        </p:txBody>
      </p:sp>
      <p:pic>
        <p:nvPicPr>
          <p:cNvPr id="6" name="Рисунок 5" descr="WA37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929454" y="357166"/>
            <a:ext cx="1857356" cy="178970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714348" y="5715016"/>
            <a:ext cx="32447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e-BY" sz="2800" b="1" dirty="0" smtClean="0">
                <a:solidFill>
                  <a:srgbClr val="C00000"/>
                </a:solidFill>
                <a:latin typeface="Ariston" pitchFamily="66" charset="0"/>
                <a:cs typeface="Times New Roman" pitchFamily="18" charset="0"/>
              </a:rPr>
              <a:t>Францыск   Скарына </a:t>
            </a:r>
            <a:endParaRPr lang="ru-RU" sz="2800" dirty="0">
              <a:latin typeface="Ariston" pitchFamily="66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icture 7"/>
          <p:cNvPicPr>
            <a:picLocks noChangeAspect="1" noChangeArrowheads="1"/>
          </p:cNvPicPr>
          <p:nvPr/>
        </p:nvPicPr>
        <p:blipFill>
          <a:blip r:embed="rId2" cstate="email">
            <a:lum bright="-6000" contrast="6000"/>
          </a:blip>
          <a:srcRect/>
          <a:stretch>
            <a:fillRect/>
          </a:stretch>
        </p:blipFill>
        <p:spPr>
          <a:xfrm>
            <a:off x="4143372" y="1428736"/>
            <a:ext cx="4429156" cy="4362584"/>
          </a:xfrm>
          <a:prstGeom prst="rect">
            <a:avLst/>
          </a:prstGeo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500034" y="2000240"/>
            <a:ext cx="314327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be-BY" sz="2000" b="1" u="sng" dirty="0" smtClean="0"/>
              <a:t>6 жніўня 1517</a:t>
            </a:r>
            <a:r>
              <a:rPr lang="be-BY" sz="2000" b="1" dirty="0" smtClean="0"/>
              <a:t>– першая кніга </a:t>
            </a:r>
          </a:p>
          <a:p>
            <a:pPr>
              <a:buFontTx/>
              <a:buNone/>
            </a:pPr>
            <a:r>
              <a:rPr lang="be-BY" sz="2800" b="1" dirty="0" smtClean="0">
                <a:solidFill>
                  <a:srgbClr val="C00000"/>
                </a:solidFill>
                <a:latin typeface="Ariston" pitchFamily="66" charset="0"/>
              </a:rPr>
              <a:t>“Псалтыр”.</a:t>
            </a:r>
          </a:p>
          <a:p>
            <a:pPr>
              <a:buFontTx/>
              <a:buNone/>
            </a:pPr>
            <a:r>
              <a:rPr lang="be-BY" sz="2000" b="1" dirty="0" smtClean="0"/>
              <a:t>1520 – у </a:t>
            </a:r>
            <a:r>
              <a:rPr lang="be-BY" sz="2000" b="1" i="1" dirty="0" smtClean="0"/>
              <a:t>Вільні</a:t>
            </a:r>
            <a:r>
              <a:rPr lang="be-BY" sz="2000" b="1" dirty="0" smtClean="0"/>
              <a:t> заснаваў друкарню і выдаў </a:t>
            </a:r>
            <a:r>
              <a:rPr lang="be-BY" sz="2800" b="1" dirty="0" smtClean="0">
                <a:solidFill>
                  <a:srgbClr val="C00000"/>
                </a:solidFill>
                <a:latin typeface="Ariston" pitchFamily="66" charset="0"/>
              </a:rPr>
              <a:t>“Малую падарожную кніжку” </a:t>
            </a:r>
            <a:r>
              <a:rPr lang="be-BY" sz="2000" b="1" dirty="0" smtClean="0"/>
              <a:t>(1522) </a:t>
            </a:r>
          </a:p>
          <a:p>
            <a:pPr>
              <a:buFontTx/>
              <a:buNone/>
            </a:pPr>
            <a:r>
              <a:rPr lang="be-BY" sz="2000" b="1" dirty="0" smtClean="0"/>
              <a:t>і </a:t>
            </a:r>
            <a:r>
              <a:rPr lang="be-BY" sz="2800" b="1" dirty="0" smtClean="0">
                <a:solidFill>
                  <a:srgbClr val="C00000"/>
                </a:solidFill>
                <a:latin typeface="Ariston" pitchFamily="66" charset="0"/>
              </a:rPr>
              <a:t>“Апостал” </a:t>
            </a:r>
            <a:r>
              <a:rPr lang="be-BY" sz="2000" b="1" dirty="0" smtClean="0"/>
              <a:t>(1525).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5715016"/>
            <a:ext cx="428628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be-BY" sz="2400" b="1" dirty="0" smtClean="0"/>
              <a:t>1517 – 1519</a:t>
            </a:r>
            <a:r>
              <a:rPr lang="be-BY" sz="2400" dirty="0" smtClean="0"/>
              <a:t> – у </a:t>
            </a:r>
            <a:r>
              <a:rPr lang="be-BY" sz="2400" i="1" dirty="0" smtClean="0"/>
              <a:t>Празе</a:t>
            </a:r>
            <a:r>
              <a:rPr lang="be-BY" sz="2400" dirty="0" smtClean="0"/>
              <a:t> выдаў </a:t>
            </a:r>
          </a:p>
          <a:p>
            <a:pPr algn="ctr">
              <a:buFontTx/>
              <a:buNone/>
            </a:pPr>
            <a:r>
              <a:rPr lang="be-BY" sz="2800" b="1" u="sng" dirty="0" smtClean="0">
                <a:solidFill>
                  <a:srgbClr val="C00000"/>
                </a:solidFill>
                <a:latin typeface="Ariston" pitchFamily="66" charset="0"/>
              </a:rPr>
              <a:t>23</a:t>
            </a:r>
            <a:r>
              <a:rPr lang="be-BY" sz="2800" b="1" dirty="0" smtClean="0">
                <a:solidFill>
                  <a:srgbClr val="C00000"/>
                </a:solidFill>
                <a:latin typeface="Ariston" pitchFamily="66" charset="0"/>
              </a:rPr>
              <a:t> кнігі Бібліі.</a:t>
            </a:r>
            <a:endParaRPr lang="be-BY" sz="2800" b="1" dirty="0">
              <a:solidFill>
                <a:srgbClr val="C00000"/>
              </a:solidFill>
              <a:latin typeface="Ariston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285728"/>
            <a:ext cx="68580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e-BY" sz="4000" b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Выдавецкая  дзейнасць </a:t>
            </a:r>
          </a:p>
          <a:p>
            <a:r>
              <a:rPr lang="be-BY" sz="2400" b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Франціска  Скарыны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email">
            <a:lum bright="-6000" contrast="12000"/>
          </a:blip>
          <a:srcRect/>
          <a:stretch>
            <a:fillRect/>
          </a:stretch>
        </p:blipFill>
        <p:spPr>
          <a:xfrm>
            <a:off x="500034" y="3071810"/>
            <a:ext cx="2500330" cy="2357454"/>
          </a:xfrm>
          <a:prstGeom prst="rect">
            <a:avLst/>
          </a:prstGeom>
          <a:noFill/>
          <a:ln/>
        </p:spPr>
      </p:pic>
      <p:sp>
        <p:nvSpPr>
          <p:cNvPr id="8" name="Прямоугольник 7"/>
          <p:cNvSpPr/>
          <p:nvPr/>
        </p:nvSpPr>
        <p:spPr>
          <a:xfrm>
            <a:off x="142844" y="5500702"/>
            <a:ext cx="285752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be-BY" b="1" dirty="0" smtClean="0"/>
              <a:t>Стварыў </a:t>
            </a:r>
            <a:r>
              <a:rPr lang="be-BY" sz="2000" b="1" i="1" dirty="0" smtClean="0">
                <a:solidFill>
                  <a:srgbClr val="C00000"/>
                </a:solidFill>
                <a:latin typeface="Ariston" pitchFamily="66" charset="0"/>
              </a:rPr>
              <a:t>гравюры</a:t>
            </a:r>
            <a:r>
              <a:rPr lang="be-BY" b="1" dirty="0" smtClean="0"/>
              <a:t> – малюнкі на цвёрдым матэрыяле (метале).</a:t>
            </a:r>
            <a:endParaRPr lang="be-BY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43636" y="4071942"/>
            <a:ext cx="292895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be-BY" b="1" dirty="0" smtClean="0"/>
              <a:t>Упершыню ўвёў 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be-BY" sz="2000" b="1" dirty="0" smtClean="0">
                <a:solidFill>
                  <a:srgbClr val="C00000"/>
                </a:solidFill>
                <a:latin typeface="Ariston" pitchFamily="66" charset="0"/>
              </a:rPr>
              <a:t>тытульны ліст</a:t>
            </a:r>
            <a:r>
              <a:rPr lang="be-BY" b="1" dirty="0" smtClean="0"/>
              <a:t>, абзацы, нумарацыю старонак.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email">
            <a:lum bright="-6000" contrast="6000"/>
          </a:blip>
          <a:srcRect/>
          <a:stretch>
            <a:fillRect/>
          </a:stretch>
        </p:blipFill>
        <p:spPr>
          <a:xfrm>
            <a:off x="6215074" y="1428736"/>
            <a:ext cx="1964410" cy="2622524"/>
          </a:xfrm>
          <a:prstGeom prst="rect">
            <a:avLst/>
          </a:prstGeom>
          <a:noFill/>
          <a:ln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214678" y="1928802"/>
            <a:ext cx="2357454" cy="2781795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143240" y="4714884"/>
            <a:ext cx="300039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be-BY" b="1" dirty="0" smtClean="0">
                <a:solidFill>
                  <a:schemeClr val="tx2"/>
                </a:solidFill>
              </a:rPr>
              <a:t>Пісаў прадмовы і  </a:t>
            </a:r>
            <a:r>
              <a:rPr lang="be-BY" sz="2000" b="1" dirty="0" smtClean="0">
                <a:solidFill>
                  <a:srgbClr val="C00000"/>
                </a:solidFill>
                <a:latin typeface="Ariston" pitchFamily="66" charset="0"/>
              </a:rPr>
              <a:t>пасляслоўі</a:t>
            </a:r>
            <a:r>
              <a:rPr lang="be-BY" b="1" dirty="0" smtClean="0">
                <a:solidFill>
                  <a:schemeClr val="tx2"/>
                </a:solidFill>
              </a:rPr>
              <a:t>, даваў  каментарыі і тлумачэнні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42910" y="357166"/>
            <a:ext cx="68580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e-BY" sz="4000" b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Значэнне дзейнасці </a:t>
            </a:r>
          </a:p>
          <a:p>
            <a:r>
              <a:rPr lang="be-BY" sz="2400" b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Францска  Скарыны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775</TotalTime>
  <Words>628</Words>
  <Application>Microsoft Office PowerPoint</Application>
  <PresentationFormat>Экран (4:3)</PresentationFormat>
  <Paragraphs>96</Paragraphs>
  <Slides>20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WinStyle</dc:creator>
  <cp:lastModifiedBy>Admin</cp:lastModifiedBy>
  <cp:revision>87</cp:revision>
  <dcterms:created xsi:type="dcterms:W3CDTF">2010-09-02T14:18:48Z</dcterms:created>
  <dcterms:modified xsi:type="dcterms:W3CDTF">2011-02-03T19:19:16Z</dcterms:modified>
</cp:coreProperties>
</file>