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302" r:id="rId2"/>
    <p:sldId id="262" r:id="rId3"/>
    <p:sldId id="260" r:id="rId4"/>
    <p:sldId id="265" r:id="rId5"/>
    <p:sldId id="287" r:id="rId6"/>
    <p:sldId id="284" r:id="rId7"/>
    <p:sldId id="299" r:id="rId8"/>
    <p:sldId id="293" r:id="rId9"/>
    <p:sldId id="266" r:id="rId10"/>
    <p:sldId id="294" r:id="rId11"/>
    <p:sldId id="289" r:id="rId12"/>
    <p:sldId id="295" r:id="rId13"/>
    <p:sldId id="263" r:id="rId14"/>
    <p:sldId id="296" r:id="rId15"/>
    <p:sldId id="300" r:id="rId16"/>
    <p:sldId id="301" r:id="rId17"/>
    <p:sldId id="273" r:id="rId18"/>
    <p:sldId id="297" r:id="rId19"/>
    <p:sldId id="268" r:id="rId20"/>
    <p:sldId id="288" r:id="rId21"/>
    <p:sldId id="298" r:id="rId22"/>
    <p:sldId id="27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3300"/>
    <a:srgbClr val="006600"/>
    <a:srgbClr val="3C3C5A"/>
    <a:srgbClr val="000000"/>
    <a:srgbClr val="800000"/>
    <a:srgbClr val="339966"/>
    <a:srgbClr val="5B825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8202" autoAdjust="0"/>
    <p:restoredTop sz="92542" autoAdjust="0"/>
  </p:normalViewPr>
  <p:slideViewPr>
    <p:cSldViewPr>
      <p:cViewPr>
        <p:scale>
          <a:sx n="50" d="100"/>
          <a:sy n="50" d="100"/>
        </p:scale>
        <p:origin x="-1380" y="-11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193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fld id="{81DFC8FA-F6D1-48E4-B28F-7BEFC02302D9}" type="datetimeFigureOut">
              <a:rPr lang="ru-RU"/>
              <a:pPr>
                <a:defRPr/>
              </a:pPr>
              <a:t>13.02.2011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fld id="{965DD570-585B-49CB-AD47-F423F3F6F5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fld id="{0A02F4E2-32D7-4A04-B3DA-3B9815EC62CE}" type="datetimeFigureOut">
              <a:rPr lang="ru-RU"/>
              <a:pPr>
                <a:defRPr/>
              </a:pPr>
              <a:t>13.02.2011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fld id="{8776E3B9-8FD0-4013-87E1-5B254BAC15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208E366D-39A0-4615-A1A1-27B4CBAF17A6}" type="slidenum">
              <a:rPr lang="ru-RU" sz="1200">
                <a:latin typeface="+mn-lt"/>
              </a:rPr>
              <a:pPr algn="r">
                <a:defRPr/>
              </a:pPr>
              <a:t>1</a:t>
            </a:fld>
            <a:endParaRPr lang="ru-RU" sz="1200" dirty="0">
              <a:latin typeface="+mn-lt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677CEA-6010-4470-9511-7AA0B481FA5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DB21A172-2801-4180-9D90-821047BD76B2}" type="slidenum">
              <a:rPr lang="ru-RU" sz="1200">
                <a:latin typeface="+mn-lt"/>
              </a:rPr>
              <a:pPr algn="r">
                <a:defRPr/>
              </a:pPr>
              <a:t>5</a:t>
            </a:fld>
            <a:endParaRPr lang="ru-RU" sz="1200" dirty="0">
              <a:latin typeface="+mn-lt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DC38AF-53DF-47F4-AD62-E7F3C530AD7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3FB051-1A05-45EA-8345-A8FBF6DF071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F724BE6E-DCB9-4C5A-AF03-E766116CFE26}" type="slidenum">
              <a:rPr lang="ru-RU" sz="1200">
                <a:latin typeface="+mn-lt"/>
              </a:rPr>
              <a:pPr algn="r">
                <a:defRPr/>
              </a:pPr>
              <a:t>20</a:t>
            </a:fld>
            <a:endParaRPr lang="ru-RU" sz="1200" dirty="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1FFAA-5FC2-4EFD-ADF1-CA8DA9C790D0}" type="datetime1">
              <a:rPr lang="ru-RU"/>
              <a:pPr>
                <a:defRPr/>
              </a:pPr>
              <a:t>13.02.2011</a:t>
            </a:fld>
            <a:endParaRPr lang="ru-RU" dirty="0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DF752-0CE7-4DE6-B858-C81CC9323F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4D897-2EA3-4CD0-9FF9-9B99B3428238}" type="datetime1">
              <a:rPr lang="ru-RU"/>
              <a:pPr>
                <a:defRPr/>
              </a:pPr>
              <a:t>13.02.2011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1D12B-A383-4B16-A60F-3EDB6B2D8B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AACC7-F8A4-4CBC-989C-45A4F22C0E68}" type="datetime1">
              <a:rPr lang="ru-RU"/>
              <a:pPr>
                <a:defRPr/>
              </a:pPr>
              <a:t>13.02.2011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04FED-1AA7-4E2F-A74F-84DECBC7AA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152400"/>
            <a:ext cx="8229600" cy="59737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65361-BB28-46C2-A09B-E5585EAB9B5B}" type="datetime1">
              <a:rPr lang="ru-RU"/>
              <a:pPr>
                <a:defRPr/>
              </a:pPr>
              <a:t>13.02.2011</a:t>
            </a:fld>
            <a:endParaRPr lang="ru-RU" dirty="0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0C614-9D47-4BFD-A35D-EF2F79E4D2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67D7B-D1CB-47F0-999C-F3E6E7E95964}" type="datetime1">
              <a:rPr lang="ru-RU"/>
              <a:pPr>
                <a:defRPr/>
              </a:pPr>
              <a:t>13.02.2011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ABD62-DB9D-4E69-9C47-2613177078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5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9F7B3-3912-4BE7-90D0-75B1C6D5B490}" type="datetime1">
              <a:rPr lang="ru-RU"/>
              <a:pPr>
                <a:defRPr/>
              </a:pPr>
              <a:t>13.02.2011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A8E52-922B-4F08-BF65-705A5F15C1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7F59F-4011-4253-8B73-E0DBAC3CCBD1}" type="datetime1">
              <a:rPr lang="ru-RU"/>
              <a:pPr>
                <a:defRPr/>
              </a:pPr>
              <a:t>13.02.2011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6FE5E-4082-40FA-A974-8C07AAF819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5898C-DF16-41DF-B2DD-8722249B80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AD7F5-5939-41EF-B30C-5EAAF29AF038}" type="datetime1">
              <a:rPr lang="ru-RU"/>
              <a:pPr>
                <a:defRPr/>
              </a:pPr>
              <a:t>13.02.2011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A544A-3B2C-4B54-A93A-84E3131C374C}" type="datetime1">
              <a:rPr lang="ru-RU"/>
              <a:pPr>
                <a:defRPr/>
              </a:pPr>
              <a:t>13.02.2011</a:t>
            </a:fld>
            <a:endParaRPr lang="ru-RU" dirty="0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10346-E0B3-4E93-898B-117E32B8F6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FA306-81D5-47E7-889B-B27B2337453B}" type="datetime1">
              <a:rPr lang="ru-RU"/>
              <a:pPr>
                <a:defRPr/>
              </a:pPr>
              <a:t>13.02.2011</a:t>
            </a:fld>
            <a:endParaRPr lang="ru-RU" dirty="0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944E2-5211-4AC6-AEAF-491370136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FA28E-5A51-42FC-95E5-A3AA24989D98}" type="datetime1">
              <a:rPr lang="ru-RU"/>
              <a:pPr>
                <a:defRPr/>
              </a:pPr>
              <a:t>13.02.2011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BBA76-C951-465B-B406-B0C1F9483B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A946-3539-4F79-A24C-7D035A72595A}" type="datetime1">
              <a:rPr lang="ru-RU"/>
              <a:pPr>
                <a:defRPr/>
              </a:pPr>
              <a:t>13.02.2011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7351A-B585-4364-969D-5338875065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28EE3A9B-1421-44AB-BEC1-18832BD5C256}" type="datetime1">
              <a:rPr lang="ru-RU"/>
              <a:pPr>
                <a:defRPr/>
              </a:pPr>
              <a:t>13.02.2011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2021E7DA-5145-446C-BA55-2F3A7F878A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  <p:sldLayoutId id="2147483874" r:id="rId12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1&amp;text=%D0%BF%D0%B8%D1%81%D0%B0%D1%82%D0%B5%D0%BB%D1%8C%20%D0%90.%D0%9D.%20%D0%9E%D1%81%D1%82%D1%80%D0%BE%D0%B2%D1%81%D0%BA%D0%B8%D0%B9%20&amp;img_url=http://www.museum.ru/imgB.asp?1092&amp;rpt=simage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08%20-%20Various%20Artists%20-%20No%20Matter%20What.mp3" TargetMode="Externa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Номер слайда 3"/>
          <p:cNvSpPr txBox="1">
            <a:spLocks noGrp="1"/>
          </p:cNvSpPr>
          <p:nvPr/>
        </p:nvSpPr>
        <p:spPr bwMode="auto">
          <a:xfrm>
            <a:off x="8410575" y="6181725"/>
            <a:ext cx="609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fld id="{6E21585E-9BF4-4065-BBB8-F9DF16A1EEEA}" type="slidenum">
              <a:rPr lang="ru-RU" sz="1600">
                <a:solidFill>
                  <a:schemeClr val="tx2"/>
                </a:solidFill>
                <a:latin typeface="+mn-lt"/>
              </a:rPr>
              <a:pPr algn="ctr">
                <a:defRPr/>
              </a:pPr>
              <a:t>1</a:t>
            </a:fld>
            <a:endParaRPr lang="ru-RU" sz="16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349500"/>
            <a:ext cx="38163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827088" y="476250"/>
            <a:ext cx="7489825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  зирать или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48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  зирать?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3995738" y="3284538"/>
            <a:ext cx="47529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i="1">
                <a:solidFill>
                  <a:srgbClr val="3C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 очерку В.Г.Короленко </a:t>
            </a:r>
          </a:p>
          <a:p>
            <a:pPr algn="ctr">
              <a:defRPr/>
            </a:pPr>
            <a:r>
              <a:rPr lang="ru-RU" sz="4000" b="1" i="1">
                <a:solidFill>
                  <a:srgbClr val="3C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«Парадокс»</a:t>
            </a:r>
            <a:endParaRPr lang="ru-RU" sz="4000">
              <a:solidFill>
                <a:srgbClr val="3C3C5A"/>
              </a:solidFill>
            </a:endParaRP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2916238" y="476250"/>
            <a:ext cx="5762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 i="1">
                <a:solidFill>
                  <a:srgbClr val="3C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3348038" y="1557338"/>
            <a:ext cx="57626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 i="1">
                <a:solidFill>
                  <a:srgbClr val="3C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0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0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0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0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0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859" name="Group 59"/>
          <p:cNvGraphicFramePr>
            <a:graphicFrameLocks noGrp="1"/>
          </p:cNvGraphicFramePr>
          <p:nvPr>
            <p:ph/>
          </p:nvPr>
        </p:nvGraphicFramePr>
        <p:xfrm>
          <a:off x="468313" y="1412875"/>
          <a:ext cx="8218487" cy="5256213"/>
        </p:xfrm>
        <a:graphic>
          <a:graphicData uri="http://schemas.openxmlformats.org/drawingml/2006/table">
            <a:tbl>
              <a:tblPr/>
              <a:tblGrid>
                <a:gridCol w="4535487"/>
                <a:gridCol w="3683000"/>
              </a:tblGrid>
              <a:tr h="4176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9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6827" name="Text Box 27"/>
          <p:cNvSpPr txBox="1">
            <a:spLocks noChangeArrowheads="1"/>
          </p:cNvSpPr>
          <p:nvPr/>
        </p:nvSpPr>
        <p:spPr bwMode="auto">
          <a:xfrm>
            <a:off x="539750" y="260350"/>
            <a:ext cx="82089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>
                <a:solidFill>
                  <a:srgbClr val="006600"/>
                </a:solidFill>
              </a:rPr>
              <a:t>Какие чувства вызывает у людей внешность феномена?</a:t>
            </a:r>
            <a:endParaRPr lang="ru-RU" sz="3200" b="1"/>
          </a:p>
        </p:txBody>
      </p:sp>
      <p:sp>
        <p:nvSpPr>
          <p:cNvPr id="76828" name="Text Box 28"/>
          <p:cNvSpPr txBox="1">
            <a:spLocks noChangeArrowheads="1"/>
          </p:cNvSpPr>
          <p:nvPr/>
        </p:nvSpPr>
        <p:spPr bwMode="auto">
          <a:xfrm>
            <a:off x="611188" y="1484313"/>
            <a:ext cx="424815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3C3C5A"/>
                </a:solidFill>
              </a:rPr>
              <a:t>…толпа, охваченная </a:t>
            </a:r>
            <a:r>
              <a:rPr lang="ru-RU" sz="2400" b="1">
                <a:solidFill>
                  <a:srgbClr val="3C3C5A"/>
                </a:solidFill>
              </a:rPr>
              <a:t>брезгливым испугом</a:t>
            </a:r>
            <a:r>
              <a:rPr lang="ru-RU" sz="2400">
                <a:solidFill>
                  <a:srgbClr val="3C3C5A"/>
                </a:solidFill>
              </a:rPr>
              <a:t>…</a:t>
            </a:r>
          </a:p>
          <a:p>
            <a:r>
              <a:rPr lang="ru-RU" sz="2400">
                <a:solidFill>
                  <a:srgbClr val="3C3C5A"/>
                </a:solidFill>
              </a:rPr>
              <a:t>…лакей Павел </a:t>
            </a:r>
            <a:r>
              <a:rPr lang="ru-RU" sz="2400" b="1">
                <a:solidFill>
                  <a:srgbClr val="3C3C5A"/>
                </a:solidFill>
              </a:rPr>
              <a:t>загоготал</a:t>
            </a:r>
            <a:r>
              <a:rPr lang="ru-RU" sz="2400">
                <a:solidFill>
                  <a:srgbClr val="3C3C5A"/>
                </a:solidFill>
              </a:rPr>
              <a:t>…</a:t>
            </a:r>
          </a:p>
          <a:p>
            <a:r>
              <a:rPr lang="ru-RU" sz="2400">
                <a:solidFill>
                  <a:srgbClr val="3C3C5A"/>
                </a:solidFill>
              </a:rPr>
              <a:t>…</a:t>
            </a:r>
            <a:r>
              <a:rPr lang="ru-RU" sz="2400" b="1">
                <a:solidFill>
                  <a:srgbClr val="3C3C5A"/>
                </a:solidFill>
              </a:rPr>
              <a:t>истерический</a:t>
            </a:r>
            <a:r>
              <a:rPr lang="ru-RU" sz="2400">
                <a:solidFill>
                  <a:srgbClr val="3C3C5A"/>
                </a:solidFill>
              </a:rPr>
              <a:t> женский </a:t>
            </a:r>
            <a:r>
              <a:rPr lang="ru-RU" sz="2400" b="1">
                <a:solidFill>
                  <a:srgbClr val="3C3C5A"/>
                </a:solidFill>
              </a:rPr>
              <a:t>плач</a:t>
            </a:r>
            <a:r>
              <a:rPr lang="ru-RU" sz="2400">
                <a:solidFill>
                  <a:srgbClr val="3C3C5A"/>
                </a:solidFill>
              </a:rPr>
              <a:t>, </a:t>
            </a:r>
            <a:r>
              <a:rPr lang="ru-RU" sz="2400" b="1">
                <a:solidFill>
                  <a:srgbClr val="3C3C5A"/>
                </a:solidFill>
              </a:rPr>
              <a:t>визг</a:t>
            </a:r>
            <a:r>
              <a:rPr lang="ru-RU" sz="2400">
                <a:solidFill>
                  <a:srgbClr val="3C3C5A"/>
                </a:solidFill>
              </a:rPr>
              <a:t>…</a:t>
            </a:r>
          </a:p>
          <a:p>
            <a:r>
              <a:rPr lang="ru-RU" sz="2400">
                <a:solidFill>
                  <a:srgbClr val="3C3C5A"/>
                </a:solidFill>
              </a:rPr>
              <a:t>…в голосе Уляницкого звучала </a:t>
            </a:r>
            <a:r>
              <a:rPr lang="ru-RU" sz="2400" b="1">
                <a:solidFill>
                  <a:srgbClr val="3C3C5A"/>
                </a:solidFill>
              </a:rPr>
              <a:t>фальшивая ласковость</a:t>
            </a:r>
            <a:r>
              <a:rPr lang="ru-RU" sz="2400">
                <a:solidFill>
                  <a:srgbClr val="3C3C5A"/>
                </a:solidFill>
              </a:rPr>
              <a:t>…</a:t>
            </a:r>
          </a:p>
          <a:p>
            <a:r>
              <a:rPr lang="ru-RU" sz="2400">
                <a:solidFill>
                  <a:srgbClr val="3C3C5A"/>
                </a:solidFill>
              </a:rPr>
              <a:t>…женщины прятались друг за друга, то </a:t>
            </a:r>
            <a:r>
              <a:rPr lang="ru-RU" sz="2400" b="1">
                <a:solidFill>
                  <a:srgbClr val="3C3C5A"/>
                </a:solidFill>
              </a:rPr>
              <a:t>смеясь</a:t>
            </a:r>
            <a:r>
              <a:rPr lang="ru-RU" sz="2400">
                <a:solidFill>
                  <a:srgbClr val="3C3C5A"/>
                </a:solidFill>
              </a:rPr>
              <a:t>, то как </a:t>
            </a:r>
            <a:r>
              <a:rPr lang="ru-RU" sz="2400" b="1">
                <a:solidFill>
                  <a:srgbClr val="3C3C5A"/>
                </a:solidFill>
              </a:rPr>
              <a:t>будто</a:t>
            </a:r>
            <a:r>
              <a:rPr lang="ru-RU" sz="2400">
                <a:solidFill>
                  <a:srgbClr val="3C3C5A"/>
                </a:solidFill>
              </a:rPr>
              <a:t> </a:t>
            </a:r>
            <a:r>
              <a:rPr lang="ru-RU" sz="2400" b="1">
                <a:solidFill>
                  <a:srgbClr val="3C3C5A"/>
                </a:solidFill>
              </a:rPr>
              <a:t>плача</a:t>
            </a:r>
            <a:endParaRPr lang="ru-RU" sz="2400">
              <a:solidFill>
                <a:srgbClr val="3C3C5A"/>
              </a:solidFill>
            </a:endParaRPr>
          </a:p>
        </p:txBody>
      </p:sp>
      <p:sp>
        <p:nvSpPr>
          <p:cNvPr id="76829" name="Text Box 29"/>
          <p:cNvSpPr txBox="1">
            <a:spLocks noChangeArrowheads="1"/>
          </p:cNvSpPr>
          <p:nvPr/>
        </p:nvSpPr>
        <p:spPr bwMode="auto">
          <a:xfrm>
            <a:off x="5076825" y="1700213"/>
            <a:ext cx="3311525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3C3C5A"/>
                </a:solidFill>
              </a:rPr>
              <a:t>…Отец </a:t>
            </a:r>
            <a:r>
              <a:rPr lang="ru-RU" sz="2400" b="1">
                <a:solidFill>
                  <a:srgbClr val="3C3C5A"/>
                </a:solidFill>
              </a:rPr>
              <a:t>смеялся</a:t>
            </a:r>
            <a:r>
              <a:rPr lang="ru-RU" sz="2400">
                <a:solidFill>
                  <a:srgbClr val="3C3C5A"/>
                </a:solidFill>
              </a:rPr>
              <a:t>…</a:t>
            </a:r>
          </a:p>
          <a:p>
            <a:endParaRPr lang="ru-RU" sz="1200">
              <a:solidFill>
                <a:srgbClr val="3C3C5A"/>
              </a:solidFill>
            </a:endParaRPr>
          </a:p>
          <a:p>
            <a:r>
              <a:rPr lang="ru-RU" sz="2400">
                <a:solidFill>
                  <a:srgbClr val="3C3C5A"/>
                </a:solidFill>
              </a:rPr>
              <a:t>…скептическая улыбка сплывала с красивого и выразительного лица матери, и в синих глазах мелькало испуганное </a:t>
            </a:r>
            <a:r>
              <a:rPr lang="ru-RU" sz="2400" b="1">
                <a:solidFill>
                  <a:srgbClr val="3C3C5A"/>
                </a:solidFill>
              </a:rPr>
              <a:t>сожаление</a:t>
            </a:r>
            <a:r>
              <a:rPr lang="ru-RU" sz="2400">
                <a:solidFill>
                  <a:srgbClr val="3C3C5A"/>
                </a:solidFill>
              </a:rPr>
              <a:t>…</a:t>
            </a:r>
          </a:p>
        </p:txBody>
      </p:sp>
      <p:sp>
        <p:nvSpPr>
          <p:cNvPr id="76834" name="Text Box 34"/>
          <p:cNvSpPr txBox="1">
            <a:spLocks noChangeArrowheads="1"/>
          </p:cNvSpPr>
          <p:nvPr/>
        </p:nvSpPr>
        <p:spPr bwMode="auto">
          <a:xfrm>
            <a:off x="539750" y="5876925"/>
            <a:ext cx="4176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6851" name="Text Box 51"/>
          <p:cNvSpPr txBox="1">
            <a:spLocks noChangeArrowheads="1"/>
          </p:cNvSpPr>
          <p:nvPr/>
        </p:nvSpPr>
        <p:spPr bwMode="auto">
          <a:xfrm>
            <a:off x="468313" y="5661025"/>
            <a:ext cx="44640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i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</a:t>
            </a:r>
            <a:r>
              <a:rPr lang="ru-RU" sz="3200" b="1" i="1">
                <a:solidFill>
                  <a:srgbClr val="3C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ru-RU" sz="3200" b="1" i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зрение</a:t>
            </a:r>
          </a:p>
        </p:txBody>
      </p:sp>
      <p:sp>
        <p:nvSpPr>
          <p:cNvPr id="76855" name="Text Box 55"/>
          <p:cNvSpPr txBox="1">
            <a:spLocks noChangeArrowheads="1"/>
          </p:cNvSpPr>
          <p:nvPr/>
        </p:nvSpPr>
        <p:spPr bwMode="auto">
          <a:xfrm>
            <a:off x="539750" y="5661025"/>
            <a:ext cx="4462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6858" name="Text Box 58"/>
          <p:cNvSpPr txBox="1">
            <a:spLocks noChangeArrowheads="1"/>
          </p:cNvSpPr>
          <p:nvPr/>
        </p:nvSpPr>
        <p:spPr bwMode="auto">
          <a:xfrm>
            <a:off x="5076825" y="5661025"/>
            <a:ext cx="35274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</a:t>
            </a:r>
            <a:r>
              <a:rPr lang="ru-RU" sz="3200" b="1" i="1">
                <a:solidFill>
                  <a:srgbClr val="3C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  <a:r>
              <a:rPr lang="ru-RU" sz="3200" b="1" i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зрение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6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6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6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6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768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76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76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6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ostrovsky2001.narod.ru/images/prir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2997200"/>
            <a:ext cx="3995737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http://im0-tub.yandex.net/i?id=8618252&amp;tov=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0"/>
            <a:ext cx="3960813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3924300" y="620713"/>
            <a:ext cx="52197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чём проявляется самоутверждение феномена?	 </a:t>
            </a:r>
            <a:endParaRPr lang="ru-RU" sz="3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395288" y="2932113"/>
            <a:ext cx="5113337" cy="39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…А! Лоботрясы! Пришли ещё раз взглянуть на феномена бесплатно? Вот я вас тут! У меня есть такие же племянники, я кормлю и секу их ногами… Не хотите ли попробовать?...Да, у меня есть племянники, настоящие, с руками…</a:t>
            </a:r>
          </a:p>
          <a:p>
            <a:pPr>
              <a:spcBef>
                <a:spcPct val="50000"/>
              </a:spcBef>
              <a:defRPr/>
            </a:pPr>
            <a:endParaRPr lang="ru-RU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0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0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4535488" y="1928813"/>
            <a:ext cx="46799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>
                <a:solidFill>
                  <a:srgbClr val="800000"/>
                </a:solidFill>
              </a:rPr>
              <a:t>«Человека создаёт сопротивление обстоятельствам» </a:t>
            </a:r>
          </a:p>
          <a:p>
            <a:pPr algn="ctr">
              <a:spcBef>
                <a:spcPct val="50000"/>
              </a:spcBef>
            </a:pPr>
            <a:r>
              <a:rPr lang="ru-RU" sz="3200" i="1">
                <a:solidFill>
                  <a:srgbClr val="800000"/>
                </a:solidFill>
              </a:rPr>
              <a:t>		</a:t>
            </a:r>
            <a:r>
              <a:rPr lang="ru-RU">
                <a:solidFill>
                  <a:srgbClr val="800000"/>
                </a:solidFill>
              </a:rPr>
              <a:t> </a:t>
            </a:r>
            <a:r>
              <a:rPr lang="ru-RU" sz="3200" b="1" i="1">
                <a:solidFill>
                  <a:srgbClr val="3C3C5A"/>
                </a:solidFill>
              </a:rPr>
              <a:t>М. Горький</a:t>
            </a:r>
          </a:p>
        </p:txBody>
      </p:sp>
      <p:pic>
        <p:nvPicPr>
          <p:cNvPr id="8397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785813"/>
            <a:ext cx="4357687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9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9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39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39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39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39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Номер слайда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AEF4E8-9EA3-4EE6-BE48-7A53EA87AAC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dirty="0" smtClean="0"/>
          </a:p>
        </p:txBody>
      </p:sp>
      <p:pic>
        <p:nvPicPr>
          <p:cNvPr id="26627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1773238"/>
            <a:ext cx="3887787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0" y="2349500"/>
            <a:ext cx="5076825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>
                <a:solidFill>
                  <a:srgbClr val="006600"/>
                </a:solidFill>
              </a:rPr>
              <a:t>Уныние греховно!</a:t>
            </a:r>
          </a:p>
          <a:p>
            <a:pPr>
              <a:spcBef>
                <a:spcPct val="50000"/>
              </a:spcBef>
            </a:pPr>
            <a:r>
              <a:rPr lang="ru-RU" sz="3200" b="1" i="1">
                <a:solidFill>
                  <a:srgbClr val="006600"/>
                </a:solidFill>
              </a:rPr>
              <a:t>  Греховно покушаться</a:t>
            </a:r>
          </a:p>
          <a:p>
            <a:pPr>
              <a:spcBef>
                <a:spcPct val="50000"/>
              </a:spcBef>
            </a:pPr>
            <a:r>
              <a:rPr lang="ru-RU" sz="3200" b="1" i="1">
                <a:solidFill>
                  <a:srgbClr val="006600"/>
                </a:solidFill>
              </a:rPr>
              <a:t>          на жизнь!</a:t>
            </a:r>
            <a:endParaRPr lang="ru-RU" sz="3200">
              <a:solidFill>
                <a:srgbClr val="006600"/>
              </a:solidFill>
            </a:endParaRP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684213" y="620713"/>
            <a:ext cx="7632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сказано в Библии: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3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395288" y="1412875"/>
            <a:ext cx="3671887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>
                <a:solidFill>
                  <a:srgbClr val="006600"/>
                </a:solidFill>
              </a:rPr>
              <a:t>…Человек создан </a:t>
            </a:r>
            <a:r>
              <a:rPr lang="ru-RU" sz="2400" b="1" i="1">
                <a:solidFill>
                  <a:srgbClr val="006600"/>
                </a:solidFill>
              </a:rPr>
              <a:t>для</a:t>
            </a:r>
            <a:r>
              <a:rPr lang="ru-RU" sz="2400" i="1">
                <a:solidFill>
                  <a:srgbClr val="006600"/>
                </a:solidFill>
              </a:rPr>
              <a:t> </a:t>
            </a:r>
            <a:r>
              <a:rPr lang="ru-RU" sz="2400" b="1" i="1">
                <a:solidFill>
                  <a:srgbClr val="006600"/>
                </a:solidFill>
              </a:rPr>
              <a:t>счастья</a:t>
            </a:r>
            <a:r>
              <a:rPr lang="ru-RU" sz="2400" i="1">
                <a:solidFill>
                  <a:srgbClr val="006600"/>
                </a:solidFill>
              </a:rPr>
              <a:t>, только счастье не всегда создано для него. У людей бывают и головы, и руки. Только мне забыли приклеить руки…Это неприятно, </a:t>
            </a:r>
            <a:r>
              <a:rPr lang="ru-RU" sz="2400" b="1" i="1">
                <a:solidFill>
                  <a:srgbClr val="006600"/>
                </a:solidFill>
              </a:rPr>
              <a:t>однако не изменяет общего правила</a:t>
            </a:r>
            <a:r>
              <a:rPr lang="ru-RU" sz="2400" i="1">
                <a:solidFill>
                  <a:srgbClr val="006600"/>
                </a:solidFill>
              </a:rPr>
              <a:t>…</a:t>
            </a:r>
          </a:p>
          <a:p>
            <a:pPr>
              <a:spcBef>
                <a:spcPct val="50000"/>
              </a:spcBef>
            </a:pPr>
            <a:r>
              <a:rPr lang="ru-RU" sz="2400" i="1">
                <a:solidFill>
                  <a:srgbClr val="000000"/>
                </a:solidFill>
              </a:rPr>
              <a:t>		</a:t>
            </a:r>
            <a:r>
              <a:rPr lang="ru-RU" sz="2400" b="1" i="1">
                <a:solidFill>
                  <a:srgbClr val="3C3C5A"/>
                </a:solidFill>
              </a:rPr>
              <a:t>Феномен</a:t>
            </a:r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4140200" y="1412875"/>
            <a:ext cx="467995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006600"/>
                </a:solidFill>
              </a:rPr>
              <a:t>«</a:t>
            </a:r>
            <a:r>
              <a:rPr lang="ru-RU" sz="2400" i="1">
                <a:solidFill>
                  <a:srgbClr val="006600"/>
                </a:solidFill>
              </a:rPr>
              <a:t>Жизнь вообще, в самых мелких и крупных своих явлениях, кажется мне проявлением общего великого закона, главные основные черты которого – </a:t>
            </a:r>
            <a:r>
              <a:rPr lang="ru-RU" sz="2400" b="1" i="1">
                <a:solidFill>
                  <a:srgbClr val="006600"/>
                </a:solidFill>
              </a:rPr>
              <a:t>добро и</a:t>
            </a:r>
            <a:r>
              <a:rPr lang="ru-RU" sz="2400" i="1">
                <a:solidFill>
                  <a:srgbClr val="006600"/>
                </a:solidFill>
              </a:rPr>
              <a:t> </a:t>
            </a:r>
            <a:r>
              <a:rPr lang="ru-RU" sz="2400" b="1" i="1">
                <a:solidFill>
                  <a:srgbClr val="006600"/>
                </a:solidFill>
              </a:rPr>
              <a:t>счастье</a:t>
            </a:r>
            <a:r>
              <a:rPr lang="ru-RU" sz="2400" i="1">
                <a:solidFill>
                  <a:srgbClr val="006600"/>
                </a:solidFill>
              </a:rPr>
              <a:t>. А если нет счастья? Ну что ж, </a:t>
            </a:r>
            <a:r>
              <a:rPr lang="ru-RU" sz="2400" b="1" i="1">
                <a:solidFill>
                  <a:srgbClr val="006600"/>
                </a:solidFill>
              </a:rPr>
              <a:t>исключение не опровергает правила</a:t>
            </a:r>
            <a:r>
              <a:rPr lang="ru-RU" sz="2400" i="1">
                <a:solidFill>
                  <a:srgbClr val="006600"/>
                </a:solidFill>
              </a:rPr>
              <a:t>. Нет своего – есть чужое, а всё-таки общий закон жизни есть стремление к счастью…»      	</a:t>
            </a:r>
            <a:r>
              <a:rPr lang="ru-RU" sz="2400" i="1">
                <a:solidFill>
                  <a:srgbClr val="3C3C5A"/>
                </a:solidFill>
              </a:rPr>
              <a:t>	</a:t>
            </a:r>
            <a:r>
              <a:rPr lang="ru-RU" sz="2400" i="1">
                <a:solidFill>
                  <a:srgbClr val="000000"/>
                </a:solidFill>
              </a:rPr>
              <a:t>		</a:t>
            </a:r>
            <a:r>
              <a:rPr lang="ru-RU" sz="2400" b="1" i="1">
                <a:solidFill>
                  <a:srgbClr val="3C3C5A"/>
                </a:solidFill>
              </a:rPr>
              <a:t>В.Г. Короленко</a:t>
            </a:r>
            <a:r>
              <a:rPr lang="ru-RU" sz="2400">
                <a:solidFill>
                  <a:srgbClr val="3C3C5A"/>
                </a:solidFill>
              </a:rPr>
              <a:t> </a:t>
            </a:r>
          </a:p>
        </p:txBody>
      </p:sp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1258888" y="476250"/>
            <a:ext cx="6480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>
                <a:solidFill>
                  <a:srgbClr val="800000"/>
                </a:solidFill>
              </a:rPr>
              <a:t>Сравните!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49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4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4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F72D8D-2D15-4480-B142-3BEAE58F822B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uro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0"/>
            <a:ext cx="84978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Номер слайда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1FB722-4A30-453C-A14F-6B7047A2E53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dirty="0" smtClean="0"/>
          </a:p>
        </p:txBody>
      </p:sp>
      <p:graphicFrame>
        <p:nvGraphicFramePr>
          <p:cNvPr id="30763" name="Group 43"/>
          <p:cNvGraphicFramePr>
            <a:graphicFrameLocks noGrp="1"/>
          </p:cNvGraphicFramePr>
          <p:nvPr/>
        </p:nvGraphicFramePr>
        <p:xfrm>
          <a:off x="250825" y="1052513"/>
          <a:ext cx="8642350" cy="5475289"/>
        </p:xfrm>
        <a:graphic>
          <a:graphicData uri="http://schemas.openxmlformats.org/drawingml/2006/table">
            <a:tbl>
              <a:tblPr/>
              <a:tblGrid>
                <a:gridCol w="4826000"/>
                <a:gridCol w="3816350"/>
              </a:tblGrid>
              <a:tr h="1081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9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5188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786" name="Text Box 42"/>
          <p:cNvSpPr txBox="1">
            <a:spLocks noChangeArrowheads="1"/>
          </p:cNvSpPr>
          <p:nvPr/>
        </p:nvSpPr>
        <p:spPr bwMode="auto">
          <a:xfrm flipV="1">
            <a:off x="323850" y="1127125"/>
            <a:ext cx="3886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800000"/>
                </a:solidFill>
              </a:rPr>
              <a:t>Сопоставление с пауком</a:t>
            </a:r>
            <a:r>
              <a:rPr lang="ru-RU" sz="28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31791" name="Text Box 47"/>
          <p:cNvSpPr txBox="1">
            <a:spLocks noChangeArrowheads="1"/>
          </p:cNvSpPr>
          <p:nvPr/>
        </p:nvSpPr>
        <p:spPr bwMode="auto">
          <a:xfrm>
            <a:off x="5148263" y="1125538"/>
            <a:ext cx="35274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</a:rPr>
              <a:t>Образ – символ, образ – птица</a:t>
            </a:r>
            <a:r>
              <a:rPr lang="ru-RU" sz="2800">
                <a:solidFill>
                  <a:srgbClr val="800000"/>
                </a:solidFill>
              </a:rPr>
              <a:t> </a:t>
            </a:r>
          </a:p>
        </p:txBody>
      </p:sp>
      <p:sp>
        <p:nvSpPr>
          <p:cNvPr id="31797" name="Text Box 53"/>
          <p:cNvSpPr txBox="1">
            <a:spLocks noChangeArrowheads="1"/>
          </p:cNvSpPr>
          <p:nvPr/>
        </p:nvSpPr>
        <p:spPr bwMode="auto">
          <a:xfrm>
            <a:off x="250825" y="2276475"/>
            <a:ext cx="4681538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3C3C5A"/>
                </a:solidFill>
              </a:rPr>
              <a:t>Ноги странного существа, </a:t>
            </a:r>
            <a:r>
              <a:rPr lang="ru-RU" sz="2400" b="1">
                <a:solidFill>
                  <a:srgbClr val="3C3C5A"/>
                </a:solidFill>
              </a:rPr>
              <a:t>точно длинные лапки паука</a:t>
            </a:r>
            <a:r>
              <a:rPr lang="ru-RU" sz="2400">
                <a:solidFill>
                  <a:srgbClr val="3C3C5A"/>
                </a:solidFill>
              </a:rPr>
              <a:t>…</a:t>
            </a:r>
          </a:p>
          <a:p>
            <a:r>
              <a:rPr lang="ru-RU" sz="2400">
                <a:solidFill>
                  <a:srgbClr val="3C3C5A"/>
                </a:solidFill>
              </a:rPr>
              <a:t>…Точно в самом деле какое-то </a:t>
            </a:r>
            <a:r>
              <a:rPr lang="ru-RU" sz="2400" b="1">
                <a:solidFill>
                  <a:srgbClr val="3C3C5A"/>
                </a:solidFill>
              </a:rPr>
              <a:t>паукообразное чудовище</a:t>
            </a:r>
            <a:r>
              <a:rPr lang="ru-RU" sz="2400">
                <a:solidFill>
                  <a:srgbClr val="3C3C5A"/>
                </a:solidFill>
              </a:rPr>
              <a:t>..</a:t>
            </a:r>
          </a:p>
          <a:p>
            <a:r>
              <a:rPr lang="ru-RU" sz="2400">
                <a:solidFill>
                  <a:srgbClr val="3C3C5A"/>
                </a:solidFill>
              </a:rPr>
              <a:t>Странное существо, перебирая по земле  ногами и ещё более </a:t>
            </a:r>
            <a:r>
              <a:rPr lang="ru-RU" sz="2400" b="1">
                <a:solidFill>
                  <a:srgbClr val="3C3C5A"/>
                </a:solidFill>
              </a:rPr>
              <a:t>походя на паука</a:t>
            </a:r>
            <a:r>
              <a:rPr lang="ru-RU" sz="2400">
                <a:solidFill>
                  <a:srgbClr val="3C3C5A"/>
                </a:solidFill>
              </a:rPr>
              <a:t>… </a:t>
            </a:r>
          </a:p>
        </p:txBody>
      </p:sp>
      <p:sp>
        <p:nvSpPr>
          <p:cNvPr id="31801" name="Text Box 57"/>
          <p:cNvSpPr txBox="1">
            <a:spLocks noChangeArrowheads="1"/>
          </p:cNvSpPr>
          <p:nvPr/>
        </p:nvSpPr>
        <p:spPr bwMode="auto">
          <a:xfrm>
            <a:off x="5076825" y="2205038"/>
            <a:ext cx="3382963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3C3C5A"/>
                </a:solidFill>
              </a:rPr>
              <a:t>…Человек создан для счастья, как </a:t>
            </a:r>
            <a:r>
              <a:rPr lang="ru-RU" sz="2400" b="1">
                <a:solidFill>
                  <a:srgbClr val="3C3C5A"/>
                </a:solidFill>
              </a:rPr>
              <a:t>птица для полёта</a:t>
            </a:r>
            <a:r>
              <a:rPr lang="ru-RU" sz="2400">
                <a:solidFill>
                  <a:srgbClr val="3C3C5A"/>
                </a:solidFill>
              </a:rPr>
              <a:t>…</a:t>
            </a:r>
          </a:p>
          <a:p>
            <a:r>
              <a:rPr lang="ru-RU" sz="2400">
                <a:solidFill>
                  <a:srgbClr val="3C3C5A"/>
                </a:solidFill>
              </a:rPr>
              <a:t>…В высокой синеве, широко раскинув крылья, продолжала кружиться и парить </a:t>
            </a:r>
            <a:r>
              <a:rPr lang="ru-RU" sz="2400" b="1">
                <a:solidFill>
                  <a:srgbClr val="3C3C5A"/>
                </a:solidFill>
              </a:rPr>
              <a:t>большая птица</a:t>
            </a:r>
            <a:r>
              <a:rPr lang="ru-RU" sz="2400">
                <a:solidFill>
                  <a:srgbClr val="3C3C5A"/>
                </a:solidFill>
              </a:rPr>
              <a:t>… </a:t>
            </a:r>
          </a:p>
        </p:txBody>
      </p:sp>
      <p:sp>
        <p:nvSpPr>
          <p:cNvPr id="31802" name="Text Box 58"/>
          <p:cNvSpPr txBox="1">
            <a:spLocks noChangeArrowheads="1"/>
          </p:cNvSpPr>
          <p:nvPr/>
        </p:nvSpPr>
        <p:spPr bwMode="auto">
          <a:xfrm>
            <a:off x="250825" y="5589588"/>
            <a:ext cx="8642350" cy="10668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Контраст</a:t>
            </a:r>
          </a:p>
          <a:p>
            <a:pPr algn="ctr">
              <a:defRPr/>
            </a:pPr>
            <a:r>
              <a:rPr lang="ru-RU" sz="32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парадокс</a:t>
            </a:r>
            <a:r>
              <a:rPr lang="ru-RU" sz="32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31822" name="Text Box 78"/>
          <p:cNvSpPr txBox="1">
            <a:spLocks noChangeArrowheads="1"/>
          </p:cNvSpPr>
          <p:nvPr/>
        </p:nvSpPr>
        <p:spPr bwMode="auto">
          <a:xfrm>
            <a:off x="468313" y="404813"/>
            <a:ext cx="6911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824" name="Text Box 80"/>
          <p:cNvSpPr txBox="1">
            <a:spLocks noChangeArrowheads="1"/>
          </p:cNvSpPr>
          <p:nvPr/>
        </p:nvSpPr>
        <p:spPr bwMode="auto">
          <a:xfrm>
            <a:off x="611188" y="260350"/>
            <a:ext cx="77771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i="1">
                <a:solidFill>
                  <a:srgbClr val="3C3C5A"/>
                </a:solidFill>
              </a:rPr>
              <a:t>Метафоричность образов…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1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1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1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18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18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1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1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64" name="Group 20"/>
          <p:cNvGraphicFramePr>
            <a:graphicFrameLocks noGrp="1"/>
          </p:cNvGraphicFramePr>
          <p:nvPr>
            <p:ph/>
          </p:nvPr>
        </p:nvGraphicFramePr>
        <p:xfrm>
          <a:off x="0" y="620713"/>
          <a:ext cx="9144000" cy="6170613"/>
        </p:xfrm>
        <a:graphic>
          <a:graphicData uri="http://schemas.openxmlformats.org/drawingml/2006/table">
            <a:tbl>
              <a:tblPr/>
              <a:tblGrid>
                <a:gridCol w="4949825"/>
                <a:gridCol w="4194175"/>
              </a:tblGrid>
              <a:tr h="5329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6042" name="Text Box 26"/>
          <p:cNvSpPr txBox="1">
            <a:spLocks noChangeArrowheads="1"/>
          </p:cNvSpPr>
          <p:nvPr/>
        </p:nvSpPr>
        <p:spPr bwMode="auto">
          <a:xfrm>
            <a:off x="0" y="620713"/>
            <a:ext cx="47879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006600"/>
                </a:solidFill>
              </a:rPr>
              <a:t>1 глава</a:t>
            </a:r>
          </a:p>
          <a:p>
            <a:r>
              <a:rPr lang="ru-RU" sz="2000">
                <a:solidFill>
                  <a:srgbClr val="000000"/>
                </a:solidFill>
              </a:rPr>
              <a:t>…Когда нам приедались впечатления реальной жизни на больших дворах и в переулке, мы с братом удалялись в уединённый уголок, садились в кузов, - и тогда начинались здесь чудеснейшие приключения…</a:t>
            </a:r>
          </a:p>
          <a:p>
            <a:r>
              <a:rPr lang="ru-RU" sz="2000">
                <a:solidFill>
                  <a:srgbClr val="000000"/>
                </a:solidFill>
              </a:rPr>
              <a:t>…От бадьи отделялся какой-то особенный запах, свойственный загнившей воде, в которой уже завелась своя особенная жизнь в виде множества каких-то странных существ вроде головастиков, только гораздо меньше… Как ни кажется это странно, но запах этот казался нам…приятным и прибавлял …нечто к прелестям этого угла над бадьёй…</a:t>
            </a:r>
          </a:p>
        </p:txBody>
      </p:sp>
      <p:sp>
        <p:nvSpPr>
          <p:cNvPr id="86045" name="Text Box 29"/>
          <p:cNvSpPr txBox="1">
            <a:spLocks noChangeArrowheads="1"/>
          </p:cNvSpPr>
          <p:nvPr/>
        </p:nvSpPr>
        <p:spPr bwMode="auto">
          <a:xfrm>
            <a:off x="5076825" y="692150"/>
            <a:ext cx="406717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>
                <a:solidFill>
                  <a:srgbClr val="006600"/>
                </a:solidFill>
              </a:rPr>
              <a:t>4 глава</a:t>
            </a:r>
          </a:p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sz="2000">
                <a:solidFill>
                  <a:srgbClr val="000000"/>
                </a:solidFill>
              </a:rPr>
              <a:t>. .. А потом мы пошли опять в свой угол, добыли удочки и принялись было молча поджидать серебристую рыбу в загнившей бадье…</a:t>
            </a:r>
          </a:p>
          <a:p>
            <a:pPr>
              <a:defRPr/>
            </a:pPr>
            <a:r>
              <a:rPr lang="ru-RU" sz="2000">
                <a:solidFill>
                  <a:srgbClr val="000000"/>
                </a:solidFill>
              </a:rPr>
              <a:t>   Но теперь это почему – то не доставляло нам прежнего удовольствия. От бадьи несло вонью, её глубина потеряла свою заманчивую таинственность, куча мусора, как-то скучно освещённая солнцем, как бы распалась на свои составные части, а кузов казался дрянной старой рухлядью</a:t>
            </a:r>
            <a:r>
              <a:rPr lang="ru-RU">
                <a:solidFill>
                  <a:srgbClr val="000000"/>
                </a:solidFill>
              </a:rPr>
              <a:t>… </a:t>
            </a:r>
          </a:p>
        </p:txBody>
      </p:sp>
      <p:sp>
        <p:nvSpPr>
          <p:cNvPr id="86046" name="Text Box 30"/>
          <p:cNvSpPr txBox="1">
            <a:spLocks noChangeArrowheads="1"/>
          </p:cNvSpPr>
          <p:nvPr/>
        </p:nvSpPr>
        <p:spPr bwMode="auto">
          <a:xfrm>
            <a:off x="1979613" y="6021388"/>
            <a:ext cx="51847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rgbClr val="006600"/>
                </a:solidFill>
              </a:rPr>
              <a:t>Кольцевая композиция</a:t>
            </a:r>
            <a:r>
              <a:rPr lang="ru-RU" sz="2800">
                <a:solidFill>
                  <a:srgbClr val="800000"/>
                </a:solidFill>
              </a:rPr>
              <a:t> </a:t>
            </a:r>
          </a:p>
        </p:txBody>
      </p:sp>
      <p:sp>
        <p:nvSpPr>
          <p:cNvPr id="86056" name="Text Box 40"/>
          <p:cNvSpPr txBox="1">
            <a:spLocks noChangeArrowheads="1"/>
          </p:cNvSpPr>
          <p:nvPr/>
        </p:nvSpPr>
        <p:spPr bwMode="auto">
          <a:xfrm>
            <a:off x="900113" y="333375"/>
            <a:ext cx="7775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6057" name="Text Box 41"/>
          <p:cNvSpPr txBox="1">
            <a:spLocks noChangeArrowheads="1"/>
          </p:cNvSpPr>
          <p:nvPr/>
        </p:nvSpPr>
        <p:spPr bwMode="auto">
          <a:xfrm>
            <a:off x="755650" y="0"/>
            <a:ext cx="7921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800000"/>
                </a:solidFill>
              </a:rPr>
              <a:t>К какой композиции обращается автор?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6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86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6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6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86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860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6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6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6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28092F-FF4A-41E3-8BCD-E82B723D08A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dirty="0" smtClean="0"/>
          </a:p>
        </p:txBody>
      </p:sp>
      <p:pic>
        <p:nvPicPr>
          <p:cNvPr id="5122" name="Picture 2" descr="http://ostrovsky2001.narod.ru/images/f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3789363"/>
            <a:ext cx="4502150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468313" y="1916113"/>
            <a:ext cx="936625" cy="436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 –</a:t>
            </a:r>
          </a:p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 – </a:t>
            </a:r>
          </a:p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 – </a:t>
            </a:r>
          </a:p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 – </a:t>
            </a:r>
          </a:p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 –</a:t>
            </a:r>
          </a:p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 – </a:t>
            </a:r>
          </a:p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 –</a:t>
            </a:r>
            <a:r>
              <a:rPr lang="ru-RU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1258888" y="1916113"/>
            <a:ext cx="7416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3C3C5A"/>
                </a:solidFill>
              </a:rPr>
              <a:t>феноменальный, фантастический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1258888" y="2565400"/>
            <a:ext cx="4319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3C3C5A"/>
                </a:solidFill>
              </a:rPr>
              <a:t>ехидный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1258888" y="3213100"/>
            <a:ext cx="78851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i="1">
                <a:solidFill>
                  <a:srgbClr val="3C3C5A"/>
                </a:solidFill>
              </a:rPr>
              <a:t>наблюдательный, несчастный</a:t>
            </a:r>
            <a:endParaRPr lang="ru-RU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1258888" y="3860800"/>
            <a:ext cx="4968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i="1">
                <a:solidFill>
                  <a:srgbClr val="3C3C5A"/>
                </a:solidFill>
              </a:rPr>
              <a:t>остроумный, одинокий</a:t>
            </a:r>
            <a:r>
              <a:rPr lang="ru-RU" sz="2400">
                <a:solidFill>
                  <a:srgbClr val="3C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1258888" y="4437063"/>
            <a:ext cx="45354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3C3C5A"/>
                </a:solidFill>
              </a:rPr>
              <a:t>мудрый</a:t>
            </a: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1187450" y="5084763"/>
            <a:ext cx="5041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3C3C5A"/>
                </a:solidFill>
              </a:rPr>
              <a:t>едкий, единственный</a:t>
            </a:r>
            <a:r>
              <a:rPr lang="ru-RU" sz="2800"/>
              <a:t> 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1116013" y="5661025"/>
            <a:ext cx="3455987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3C3C5A"/>
                </a:solidFill>
              </a:rPr>
              <a:t>непонятый, непримиримый</a:t>
            </a:r>
            <a:r>
              <a:rPr lang="ru-RU" sz="2800" b="1"/>
              <a:t> </a:t>
            </a:r>
          </a:p>
          <a:p>
            <a:pPr>
              <a:spcBef>
                <a:spcPct val="50000"/>
              </a:spcBef>
            </a:pPr>
            <a:endParaRPr lang="ru-RU" sz="2800" b="1" i="1">
              <a:solidFill>
                <a:srgbClr val="3C3C5A"/>
              </a:solidFill>
            </a:endParaRP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1763713" y="333375"/>
            <a:ext cx="63373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i="1">
                <a:solidFill>
                  <a:srgbClr val="800000"/>
                </a:solidFill>
              </a:rPr>
              <a:t>Аллитерация понятий</a:t>
            </a:r>
            <a:r>
              <a:rPr lang="ru-RU" sz="3600" b="1">
                <a:solidFill>
                  <a:srgbClr val="800000"/>
                </a:solidFill>
              </a:rPr>
              <a:t>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3600" b="1" i="1">
                <a:solidFill>
                  <a:srgbClr val="800000"/>
                </a:solidFill>
              </a:rPr>
              <a:t>имени героя</a:t>
            </a:r>
            <a:r>
              <a:rPr lang="ru-RU" sz="3600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6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66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66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66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66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66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6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6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6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6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E90458-B6C2-4548-8515-23B590528AF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dirty="0" smtClean="0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39750" y="1052513"/>
            <a:ext cx="79200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– </a:t>
            </a:r>
            <a:r>
              <a:rPr lang="ru-RU" sz="4000" b="1" i="1">
                <a:solidFill>
                  <a:srgbClr val="800000"/>
                </a:solidFill>
              </a:rPr>
              <a:t>не уважать, считать недостойным 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684213" y="3141663"/>
            <a:ext cx="77755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– </a:t>
            </a:r>
            <a:r>
              <a:rPr lang="ru-RU" sz="4000" b="1" i="1">
                <a:solidFill>
                  <a:srgbClr val="800000"/>
                </a:solidFill>
              </a:rPr>
              <a:t>заботиться, давать приют, согревать теплом души 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827088" y="1052513"/>
            <a:ext cx="35290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 i="1">
                <a:solidFill>
                  <a:srgbClr val="3C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</a:t>
            </a:r>
            <a:r>
              <a:rPr lang="ru-RU" sz="40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ru-RU" sz="4000" b="1" i="1">
                <a:solidFill>
                  <a:srgbClr val="3C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зирать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827088" y="3068638"/>
            <a:ext cx="3600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 i="1">
                <a:solidFill>
                  <a:srgbClr val="3C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</a:t>
            </a:r>
            <a:r>
              <a:rPr lang="ru-RU" sz="40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  <a:r>
              <a:rPr lang="ru-RU" sz="4000" b="1" i="1">
                <a:solidFill>
                  <a:srgbClr val="3C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зирать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Номер слайда 3"/>
          <p:cNvSpPr txBox="1">
            <a:spLocks noGrp="1"/>
          </p:cNvSpPr>
          <p:nvPr/>
        </p:nvSpPr>
        <p:spPr bwMode="auto">
          <a:xfrm>
            <a:off x="8410575" y="6181725"/>
            <a:ext cx="609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fld id="{990979F9-857B-4F58-8C51-60EBCAE56708}" type="slidenum">
              <a:rPr lang="ru-RU" sz="1600">
                <a:solidFill>
                  <a:schemeClr val="tx2"/>
                </a:solidFill>
                <a:latin typeface="+mn-lt"/>
              </a:rPr>
              <a:pPr algn="ctr">
                <a:defRPr/>
              </a:pPr>
              <a:t>20</a:t>
            </a:fld>
            <a:endParaRPr lang="ru-RU" sz="16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3379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488" y="2636838"/>
            <a:ext cx="332581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827088" y="476250"/>
            <a:ext cx="7489825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  зирать или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48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  зирать?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3995738" y="3284538"/>
            <a:ext cx="47529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>
                <a:solidFill>
                  <a:srgbClr val="3C3C5A"/>
                </a:solidFill>
              </a:rPr>
              <a:t>По очерку В.Г.Короленко </a:t>
            </a:r>
          </a:p>
          <a:p>
            <a:pPr algn="ctr"/>
            <a:r>
              <a:rPr lang="ru-RU" sz="4000" b="1" i="1">
                <a:solidFill>
                  <a:srgbClr val="3C3C5A"/>
                </a:solidFill>
              </a:rPr>
              <a:t>«Парадокс»</a:t>
            </a:r>
            <a:endParaRPr lang="ru-RU" sz="4000">
              <a:solidFill>
                <a:srgbClr val="3C3C5A"/>
              </a:solidFill>
            </a:endParaRP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2916238" y="476250"/>
            <a:ext cx="5762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 i="1">
                <a:solidFill>
                  <a:srgbClr val="3C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3348038" y="1557338"/>
            <a:ext cx="57626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 i="1">
                <a:solidFill>
                  <a:srgbClr val="3C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1042988" y="1916113"/>
            <a:ext cx="2371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>
                <a:solidFill>
                  <a:srgbClr val="006600"/>
                </a:solidFill>
              </a:rPr>
              <a:t>любовь</a:t>
            </a: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3419475" y="5373688"/>
            <a:ext cx="2625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>
                <a:solidFill>
                  <a:srgbClr val="006600"/>
                </a:solidFill>
              </a:rPr>
              <a:t>совесть</a:t>
            </a:r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468313" y="3068638"/>
            <a:ext cx="39449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>
                <a:solidFill>
                  <a:srgbClr val="006600"/>
                </a:solidFill>
              </a:rPr>
              <a:t>сострадание</a:t>
            </a:r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5003800" y="3068638"/>
            <a:ext cx="35893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>
                <a:solidFill>
                  <a:srgbClr val="006600"/>
                </a:solidFill>
              </a:rPr>
              <a:t>милосердие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4859338" y="692150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 b="1" i="1">
              <a:solidFill>
                <a:schemeClr val="bg1"/>
              </a:solidFill>
            </a:endParaRPr>
          </a:p>
        </p:txBody>
      </p:sp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5148263" y="1916113"/>
            <a:ext cx="2708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>
                <a:solidFill>
                  <a:srgbClr val="006600"/>
                </a:solidFill>
              </a:rPr>
              <a:t>доброта</a:t>
            </a:r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0" y="404813"/>
            <a:ext cx="95313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u="sng">
                <a:solidFill>
                  <a:srgbClr val="800000"/>
                </a:solidFill>
              </a:rPr>
              <a:t>Добродетель всякая есть свет душевный</a:t>
            </a:r>
            <a:r>
              <a:rPr lang="ru-RU" sz="4000" b="1">
                <a:solidFill>
                  <a:srgbClr val="800000"/>
                </a:solidFill>
              </a:rPr>
              <a:t>  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250825" y="47974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684213" y="58054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88075" name="Text Box 11"/>
          <p:cNvSpPr txBox="1">
            <a:spLocks noChangeArrowheads="1"/>
          </p:cNvSpPr>
          <p:nvPr/>
        </p:nvSpPr>
        <p:spPr bwMode="auto">
          <a:xfrm>
            <a:off x="1476375" y="4292600"/>
            <a:ext cx="6122988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>
                <a:solidFill>
                  <a:srgbClr val="006600"/>
                </a:solidFill>
              </a:rPr>
              <a:t>самопожертвование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8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8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8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88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000"/>
                                        <p:tgtEl>
                                          <p:spTgt spid="8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/>
      <p:bldP spid="88067" grpId="0"/>
      <p:bldP spid="88068" grpId="0"/>
      <p:bldP spid="88069" grpId="0"/>
      <p:bldP spid="88071" grpId="0"/>
      <p:bldP spid="8807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9D5F70-D335-4C4C-84ED-2E423CADEA35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pic>
        <p:nvPicPr>
          <p:cNvPr id="15369" name="Picture 3" descr="C:\Documents and Settings\Elizbarova\Рабочий стол\277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41438"/>
            <a:ext cx="3995738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468313" y="333375"/>
            <a:ext cx="79216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i="1">
                <a:solidFill>
                  <a:srgbClr val="C00000"/>
                </a:solidFill>
              </a:rPr>
              <a:t> </a:t>
            </a:r>
            <a:r>
              <a:rPr lang="ru-RU" sz="4400" b="1" i="1">
                <a:solidFill>
                  <a:srgbClr val="800000"/>
                </a:solidFill>
              </a:rPr>
              <a:t>Домашнее задание: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4068763" y="1484313"/>
            <a:ext cx="50752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3C3C5A"/>
                </a:solidFill>
              </a:rPr>
              <a:t>- Сделайте иллюстрации к 1-2 эпизодам рассказа;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4356100" y="5300663"/>
            <a:ext cx="45370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i="1">
                <a:solidFill>
                  <a:srgbClr val="3C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(Задания по выбору в</a:t>
            </a:r>
          </a:p>
          <a:p>
            <a:pPr>
              <a:defRPr/>
            </a:pPr>
            <a:r>
              <a:rPr lang="ru-RU" sz="2400" i="1">
                <a:solidFill>
                  <a:srgbClr val="3C3C5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соответствии с интересами и желанием)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4067175" y="2636838"/>
            <a:ext cx="50768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3C3C5A"/>
                </a:solidFill>
              </a:rPr>
              <a:t>- Напишите эссе на тему: «Уроки, полученные мной…(по очерку «Парадокс»);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3924300" y="4076700"/>
            <a:ext cx="52197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3C3C5A"/>
                </a:solidFill>
              </a:rPr>
              <a:t>- Презирать нельзя, призирать! (Сочинение – рассуждение)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36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CC66F9-F8FC-420F-8DF9-AFC9B2FB060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dirty="0" smtClean="0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23850" y="323850"/>
            <a:ext cx="85693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уроке вы должны </a:t>
            </a:r>
            <a:br>
              <a:rPr lang="ru-RU" sz="44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4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знать: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203575" y="3357563"/>
            <a:ext cx="3017838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44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уметь: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95288" y="1700213"/>
            <a:ext cx="87487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Какие художественные средства писатель использует в произведении;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95288" y="2781300"/>
            <a:ext cx="828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С какой целью он их использует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539750" y="4005263"/>
            <a:ext cx="7848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Анализировать текст;</a:t>
            </a: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468313" y="4581525"/>
            <a:ext cx="6192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Видеть работу слова в тексте;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68313" y="5157788"/>
            <a:ext cx="4968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Работать творчески;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68313" y="5734050"/>
            <a:ext cx="3816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Развивать речь</a:t>
            </a: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113AE0-5730-45AD-ADD3-933AE7F3C6F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dirty="0" smtClean="0"/>
          </a:p>
        </p:txBody>
      </p:sp>
      <p:pic>
        <p:nvPicPr>
          <p:cNvPr id="1026" name="Picture 2" descr="http://ostrovsky2001.narod.ru/images/dom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348038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f1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3644900"/>
            <a:ext cx="3492500" cy="26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3" descr="f1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2708275"/>
            <a:ext cx="3635375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Text Box 9"/>
          <p:cNvSpPr txBox="1">
            <a:spLocks noChangeArrowheads="1"/>
          </p:cNvSpPr>
          <p:nvPr/>
        </p:nvSpPr>
        <p:spPr bwMode="auto">
          <a:xfrm flipV="1">
            <a:off x="250825" y="2924175"/>
            <a:ext cx="56165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      </a:t>
            </a:r>
            <a:r>
              <a:rPr lang="ru-RU" i="1">
                <a:solidFill>
                  <a:srgbClr val="000000"/>
                </a:solidFill>
              </a:rPr>
              <a:t>…</a:t>
            </a:r>
            <a:r>
              <a:rPr lang="ru-RU" sz="2400" i="1">
                <a:solidFill>
                  <a:srgbClr val="000000"/>
                </a:solidFill>
              </a:rPr>
              <a:t>В глубоком молчании сидели мы с братом на заборе под тенью густого серебристого тополя и держали в руках удочки, крючки которых были опущены в огромную бадью с загнившей водой…мы ждали, что вот-вот, по особой к нам милости судьбы, в этой бадье и на эти удочки клюнет у нас «настоящая», живая рыба</a:t>
            </a:r>
            <a:r>
              <a:rPr lang="ru-RU" i="1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3276600" y="404813"/>
            <a:ext cx="58674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i="1">
                <a:solidFill>
                  <a:srgbClr val="006600"/>
                </a:solidFill>
              </a:rPr>
              <a:t>Почему  очерк начинается с описания любимого занятия героев 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3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Номер слайда 3"/>
          <p:cNvSpPr txBox="1">
            <a:spLocks noGrp="1"/>
          </p:cNvSpPr>
          <p:nvPr/>
        </p:nvSpPr>
        <p:spPr bwMode="auto">
          <a:xfrm>
            <a:off x="8410575" y="6181725"/>
            <a:ext cx="609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fld id="{1DC6177B-7EDE-4D81-BB58-E7FCF4288E8D}" type="slidenum">
              <a:rPr lang="ru-RU" sz="1600">
                <a:solidFill>
                  <a:schemeClr val="tx2"/>
                </a:solidFill>
                <a:latin typeface="+mn-lt"/>
              </a:rPr>
              <a:pPr algn="ctr">
                <a:defRPr/>
              </a:pPr>
              <a:t>5</a:t>
            </a:fld>
            <a:endParaRPr lang="ru-RU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323850" y="2205038"/>
            <a:ext cx="56880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1">
                <a:solidFill>
                  <a:srgbClr val="000000"/>
                </a:solidFill>
              </a:rPr>
              <a:t>…Затем чуткая тишина, невнятный шёпот листьев, сонное чириканье какой-то птицы в кустах  и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1419225" y="404813"/>
            <a:ext cx="61055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 достигается эффект  юмора ?</a:t>
            </a:r>
          </a:p>
        </p:txBody>
      </p:sp>
      <p:pic>
        <p:nvPicPr>
          <p:cNvPr id="6" name="Picture 3" descr="f1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1989138"/>
            <a:ext cx="37798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323850" y="3860800"/>
            <a:ext cx="5327650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i="1">
                <a:solidFill>
                  <a:srgbClr val="006600"/>
                </a:solidFill>
              </a:rPr>
              <a:t>…</a:t>
            </a:r>
            <a:r>
              <a:rPr lang="ru-RU" sz="2800" b="1" i="1">
                <a:solidFill>
                  <a:srgbClr val="006600"/>
                </a:solidFill>
              </a:rPr>
              <a:t>странные фантазии</a:t>
            </a:r>
            <a:r>
              <a:rPr lang="ru-RU" sz="2800" i="1">
                <a:solidFill>
                  <a:srgbClr val="006600"/>
                </a:solidFill>
              </a:rPr>
              <a:t>, </a:t>
            </a:r>
            <a:r>
              <a:rPr lang="ru-RU" sz="2800" b="1" i="1">
                <a:solidFill>
                  <a:srgbClr val="006600"/>
                </a:solidFill>
              </a:rPr>
              <a:t>которые, вероятно росли здесь сами по себе, как грибы в тенистом месте…</a:t>
            </a:r>
            <a:r>
              <a:rPr lang="ru-RU" b="1">
                <a:solidFill>
                  <a:srgbClr val="006600"/>
                </a:solidFill>
              </a:rPr>
              <a:t> </a:t>
            </a:r>
          </a:p>
          <a:p>
            <a:pPr>
              <a:spcBef>
                <a:spcPct val="50000"/>
              </a:spcBef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8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/>
      <p:bldP spid="583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CABBC58-12D9-42CE-9C9D-3526367272F8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19459" name="Text Box 6"/>
          <p:cNvSpPr txBox="1">
            <a:spLocks noChangeArrowheads="1"/>
          </p:cNvSpPr>
          <p:nvPr/>
        </p:nvSpPr>
        <p:spPr bwMode="auto">
          <a:xfrm>
            <a:off x="5292725" y="692150"/>
            <a:ext cx="3311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11188" y="0"/>
            <a:ext cx="8208962" cy="11874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solidFill>
                  <a:srgbClr val="000000"/>
                </a:solidFill>
              </a:rPr>
              <a:t>    </a:t>
            </a:r>
            <a:r>
              <a:rPr lang="ru-RU" sz="2400" i="1">
                <a:solidFill>
                  <a:srgbClr val="3333FF"/>
                </a:solidFill>
              </a:rPr>
              <a:t>Я и до сих пор очень ясно помню эту </a:t>
            </a:r>
            <a:r>
              <a:rPr lang="ru-RU" sz="2400" b="1" i="1">
                <a:solidFill>
                  <a:srgbClr val="3333FF"/>
                </a:solidFill>
              </a:rPr>
              <a:t>минуту</a:t>
            </a:r>
          </a:p>
          <a:p>
            <a:r>
              <a:rPr lang="ru-RU" sz="2400" b="1" i="1">
                <a:solidFill>
                  <a:srgbClr val="3333FF"/>
                </a:solidFill>
              </a:rPr>
              <a:t>столкновения</a:t>
            </a:r>
            <a:r>
              <a:rPr lang="ru-RU" sz="2400" i="1">
                <a:solidFill>
                  <a:srgbClr val="3333FF"/>
                </a:solidFill>
              </a:rPr>
              <a:t> </a:t>
            </a:r>
            <a:r>
              <a:rPr lang="ru-RU" sz="2400" b="1" i="1">
                <a:solidFill>
                  <a:srgbClr val="3333FF"/>
                </a:solidFill>
              </a:rPr>
              <a:t>наших иллюзий</a:t>
            </a:r>
            <a:r>
              <a:rPr lang="ru-RU" sz="2400" i="1">
                <a:solidFill>
                  <a:srgbClr val="3333FF"/>
                </a:solidFill>
              </a:rPr>
              <a:t> с </a:t>
            </a:r>
            <a:r>
              <a:rPr lang="ru-RU" sz="2400" b="1" i="1">
                <a:solidFill>
                  <a:srgbClr val="3333FF"/>
                </a:solidFill>
              </a:rPr>
              <a:t>трезвою действительностью в лице Павла</a:t>
            </a:r>
            <a:r>
              <a:rPr lang="ru-RU" sz="24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1763713" y="2276475"/>
            <a:ext cx="5976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9486" name="Group 30"/>
          <p:cNvGraphicFramePr>
            <a:graphicFrameLocks noGrp="1"/>
          </p:cNvGraphicFramePr>
          <p:nvPr/>
        </p:nvGraphicFramePr>
        <p:xfrm>
          <a:off x="323850" y="2420938"/>
          <a:ext cx="8496300" cy="4105276"/>
        </p:xfrm>
        <a:graphic>
          <a:graphicData uri="http://schemas.openxmlformats.org/drawingml/2006/table">
            <a:tbl>
              <a:tblPr/>
              <a:tblGrid>
                <a:gridCol w="4597400"/>
                <a:gridCol w="38989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792163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398" name="Text Box 62"/>
          <p:cNvSpPr txBox="1">
            <a:spLocks noChangeArrowheads="1"/>
          </p:cNvSpPr>
          <p:nvPr/>
        </p:nvSpPr>
        <p:spPr bwMode="auto">
          <a:xfrm>
            <a:off x="0" y="1125538"/>
            <a:ext cx="8675688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800000"/>
                </a:solidFill>
              </a:rPr>
              <a:t>Какой художественный приём использует автор, рисуя образы детей и взрослого Павла?</a:t>
            </a:r>
          </a:p>
        </p:txBody>
      </p:sp>
      <p:sp>
        <p:nvSpPr>
          <p:cNvPr id="14399" name="Text Box 63"/>
          <p:cNvSpPr txBox="1">
            <a:spLocks noChangeArrowheads="1"/>
          </p:cNvSpPr>
          <p:nvPr/>
        </p:nvSpPr>
        <p:spPr bwMode="auto">
          <a:xfrm flipV="1">
            <a:off x="755650" y="2565400"/>
            <a:ext cx="360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401" name="Text Box 65"/>
          <p:cNvSpPr txBox="1">
            <a:spLocks noChangeArrowheads="1"/>
          </p:cNvSpPr>
          <p:nvPr/>
        </p:nvSpPr>
        <p:spPr bwMode="auto">
          <a:xfrm>
            <a:off x="0" y="2655888"/>
            <a:ext cx="11160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402" name="Text Box 66"/>
          <p:cNvSpPr txBox="1">
            <a:spLocks noChangeArrowheads="1"/>
          </p:cNvSpPr>
          <p:nvPr/>
        </p:nvSpPr>
        <p:spPr bwMode="auto">
          <a:xfrm>
            <a:off x="395288" y="2420938"/>
            <a:ext cx="4464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800" b="1">
                <a:solidFill>
                  <a:srgbClr val="3C3C5A"/>
                </a:solidFill>
              </a:rPr>
              <a:t>Лакей Павел</a:t>
            </a:r>
          </a:p>
        </p:txBody>
      </p:sp>
      <p:sp>
        <p:nvSpPr>
          <p:cNvPr id="14403" name="Text Box 67"/>
          <p:cNvSpPr txBox="1">
            <a:spLocks noChangeArrowheads="1"/>
          </p:cNvSpPr>
          <p:nvPr/>
        </p:nvSpPr>
        <p:spPr bwMode="auto">
          <a:xfrm flipH="1">
            <a:off x="5076825" y="2420938"/>
            <a:ext cx="3673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800" b="1">
                <a:solidFill>
                  <a:srgbClr val="3C3C5A"/>
                </a:solidFill>
              </a:rPr>
              <a:t>Мальчики</a:t>
            </a:r>
          </a:p>
          <a:p>
            <a:pPr algn="ctr" eaLnBrk="0" hangingPunct="0"/>
            <a:endParaRPr lang="ru-RU" sz="1200" b="1">
              <a:solidFill>
                <a:srgbClr val="3C3C5A"/>
              </a:solidFill>
            </a:endParaRPr>
          </a:p>
        </p:txBody>
      </p:sp>
      <p:sp>
        <p:nvSpPr>
          <p:cNvPr id="14404" name="Text Box 68"/>
          <p:cNvSpPr txBox="1">
            <a:spLocks noChangeArrowheads="1"/>
          </p:cNvSpPr>
          <p:nvPr/>
        </p:nvSpPr>
        <p:spPr bwMode="auto">
          <a:xfrm>
            <a:off x="395288" y="3141663"/>
            <a:ext cx="44640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2400" b="1" i="1">
                <a:solidFill>
                  <a:srgbClr val="3333FF"/>
                </a:solidFill>
              </a:rPr>
              <a:t>…неприятный и резкий голос, человек слишком трезвый, отчасти насмешливый, его излишне серьёзные замечания разрушили не одну нашу иллюзию…</a:t>
            </a: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406" name="Text Box 70"/>
          <p:cNvSpPr txBox="1">
            <a:spLocks noChangeArrowheads="1"/>
          </p:cNvSpPr>
          <p:nvPr/>
        </p:nvSpPr>
        <p:spPr bwMode="auto">
          <a:xfrm>
            <a:off x="5003800" y="3141663"/>
            <a:ext cx="367188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3333FF"/>
                </a:solidFill>
              </a:rPr>
              <a:t>Чистота, </a:t>
            </a:r>
          </a:p>
          <a:p>
            <a:pPr algn="just"/>
            <a:r>
              <a:rPr lang="ru-RU" sz="2400" b="1" i="1">
                <a:solidFill>
                  <a:srgbClr val="3333FF"/>
                </a:solidFill>
              </a:rPr>
              <a:t>наивность,  мечтательность, невинность, романтичность, возвышенность, </a:t>
            </a:r>
            <a:endParaRPr lang="ru-RU" sz="2400" i="1">
              <a:solidFill>
                <a:srgbClr val="000000"/>
              </a:solidFill>
            </a:endParaRPr>
          </a:p>
        </p:txBody>
      </p:sp>
      <p:sp>
        <p:nvSpPr>
          <p:cNvPr id="14408" name="Text Box 72"/>
          <p:cNvSpPr txBox="1">
            <a:spLocks noChangeArrowheads="1"/>
          </p:cNvSpPr>
          <p:nvPr/>
        </p:nvSpPr>
        <p:spPr bwMode="auto">
          <a:xfrm rot="10800000" flipV="1">
            <a:off x="323850" y="5734050"/>
            <a:ext cx="8504238" cy="823913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600" b="1" i="1"/>
              <a:t>Антитеза</a:t>
            </a:r>
            <a:endParaRPr lang="ru-RU" sz="1200" b="1" i="1"/>
          </a:p>
          <a:p>
            <a:pPr algn="ctr" eaLnBrk="0" hangingPunct="0">
              <a:defRPr/>
            </a:pPr>
            <a:endParaRPr lang="ru-RU" sz="1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4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4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44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08 - Various Artists - No Matter Wha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215313" y="5929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192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539750" y="2133600"/>
            <a:ext cx="8135938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3C3C5A"/>
                </a:solidFill>
              </a:rPr>
              <a:t>…Это была небольшая, почти игрушечная телега, в которой как – то странно, почти до болезненного ощущения от этого зрелища, - помещался человек. Голова его была большая, лицо бледно, с подвижными, острыми чертами и большими, проницательными бегающими глазами. Туловище было совсем маленькое, плечи узкие, груди и живота не было видно из-под широкой, с сильной проседью бороды, а руки я напрасно разыскивал… </a:t>
            </a:r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250825" y="476250"/>
            <a:ext cx="849788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i="1">
                <a:solidFill>
                  <a:srgbClr val="800000"/>
                </a:solidFill>
              </a:rPr>
              <a:t>Какая деталь в описании Яна Залуского обращает на себя особое внимание?</a:t>
            </a:r>
            <a:r>
              <a:rPr lang="ru-RU" sz="32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Номер слайда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FFE74C-0689-42D4-98D8-555A63F600B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dirty="0" smtClean="0"/>
          </a:p>
        </p:txBody>
      </p:sp>
      <p:pic>
        <p:nvPicPr>
          <p:cNvPr id="3074" name="Picture 2" descr="http://ostrovsky2001.narod.ru/images/f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205038"/>
            <a:ext cx="435610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395288" y="1341438"/>
            <a:ext cx="81359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000000"/>
                </a:solidFill>
              </a:rPr>
              <a:t>…</a:t>
            </a:r>
            <a:r>
              <a:rPr lang="ru-RU" sz="2000" b="1">
                <a:solidFill>
                  <a:srgbClr val="000000"/>
                </a:solidFill>
              </a:rPr>
              <a:t>два</a:t>
            </a:r>
            <a:r>
              <a:rPr lang="ru-RU" sz="2000">
                <a:solidFill>
                  <a:srgbClr val="000000"/>
                </a:solidFill>
              </a:rPr>
              <a:t> </a:t>
            </a:r>
            <a:r>
              <a:rPr lang="ru-RU" sz="2000" b="1">
                <a:solidFill>
                  <a:srgbClr val="000000"/>
                </a:solidFill>
              </a:rPr>
              <a:t>чёрных внимательных</a:t>
            </a:r>
            <a:r>
              <a:rPr lang="ru-RU" sz="2000">
                <a:solidFill>
                  <a:srgbClr val="000000"/>
                </a:solidFill>
              </a:rPr>
              <a:t> глаза </a:t>
            </a:r>
            <a:r>
              <a:rPr lang="ru-RU" sz="2000" b="1">
                <a:solidFill>
                  <a:srgbClr val="000000"/>
                </a:solidFill>
              </a:rPr>
              <a:t>остро</a:t>
            </a:r>
            <a:r>
              <a:rPr lang="ru-RU" sz="2000">
                <a:solidFill>
                  <a:srgbClr val="000000"/>
                </a:solidFill>
              </a:rPr>
              <a:t> и </a:t>
            </a:r>
            <a:r>
              <a:rPr lang="ru-RU" sz="2000" b="1">
                <a:solidFill>
                  <a:srgbClr val="000000"/>
                </a:solidFill>
              </a:rPr>
              <a:t>насмешливо</a:t>
            </a:r>
            <a:r>
              <a:rPr lang="ru-RU" sz="2000">
                <a:solidFill>
                  <a:srgbClr val="000000"/>
                </a:solidFill>
              </a:rPr>
              <a:t> </a:t>
            </a:r>
            <a:r>
              <a:rPr lang="ru-RU" sz="2000" b="1">
                <a:solidFill>
                  <a:srgbClr val="000000"/>
                </a:solidFill>
              </a:rPr>
              <a:t>впились</a:t>
            </a:r>
            <a:r>
              <a:rPr lang="ru-RU" sz="2000">
                <a:solidFill>
                  <a:srgbClr val="000000"/>
                </a:solidFill>
              </a:rPr>
              <a:t> в публику…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323850" y="2060575"/>
            <a:ext cx="82089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000000"/>
                </a:solidFill>
              </a:rPr>
              <a:t>…</a:t>
            </a:r>
            <a:r>
              <a:rPr lang="ru-RU" sz="2000" b="1">
                <a:solidFill>
                  <a:srgbClr val="000000"/>
                </a:solidFill>
              </a:rPr>
              <a:t>чёрные глаза</a:t>
            </a:r>
            <a:r>
              <a:rPr lang="ru-RU" sz="2000">
                <a:solidFill>
                  <a:srgbClr val="000000"/>
                </a:solidFill>
              </a:rPr>
              <a:t> опять </a:t>
            </a:r>
            <a:r>
              <a:rPr lang="ru-RU" sz="2000" b="1">
                <a:solidFill>
                  <a:srgbClr val="000000"/>
                </a:solidFill>
              </a:rPr>
              <a:t>внимательно</a:t>
            </a:r>
            <a:r>
              <a:rPr lang="ru-RU" sz="2000">
                <a:solidFill>
                  <a:srgbClr val="000000"/>
                </a:solidFill>
              </a:rPr>
              <a:t> и </a:t>
            </a:r>
            <a:r>
              <a:rPr lang="ru-RU" sz="2000" b="1">
                <a:solidFill>
                  <a:srgbClr val="000000"/>
                </a:solidFill>
              </a:rPr>
              <a:t>медленно прошли</a:t>
            </a:r>
            <a:r>
              <a:rPr lang="ru-RU" sz="2000">
                <a:solidFill>
                  <a:srgbClr val="000000"/>
                </a:solidFill>
              </a:rPr>
              <a:t> по нашим лицам…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323850" y="2781300"/>
            <a:ext cx="49339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000000"/>
                </a:solidFill>
              </a:rPr>
              <a:t>…</a:t>
            </a:r>
            <a:r>
              <a:rPr lang="ru-RU" sz="2000" b="1">
                <a:solidFill>
                  <a:srgbClr val="000000"/>
                </a:solidFill>
              </a:rPr>
              <a:t>глаза</a:t>
            </a:r>
            <a:r>
              <a:rPr lang="ru-RU" sz="2000">
                <a:solidFill>
                  <a:srgbClr val="000000"/>
                </a:solidFill>
              </a:rPr>
              <a:t> его </a:t>
            </a:r>
            <a:r>
              <a:rPr lang="ru-RU" sz="2000" b="1">
                <a:solidFill>
                  <a:srgbClr val="000000"/>
                </a:solidFill>
              </a:rPr>
              <a:t>ещё злее прежнего обежали</a:t>
            </a:r>
            <a:r>
              <a:rPr lang="ru-RU" sz="2000">
                <a:solidFill>
                  <a:srgbClr val="000000"/>
                </a:solidFill>
              </a:rPr>
              <a:t> по лицам публики…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323850" y="5300663"/>
            <a:ext cx="8280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000000"/>
                </a:solidFill>
              </a:rPr>
              <a:t>…</a:t>
            </a:r>
            <a:r>
              <a:rPr lang="ru-RU" sz="2000" b="1">
                <a:solidFill>
                  <a:srgbClr val="000000"/>
                </a:solidFill>
              </a:rPr>
              <a:t>острый взгляд</a:t>
            </a:r>
            <a:r>
              <a:rPr lang="ru-RU" sz="2000">
                <a:solidFill>
                  <a:srgbClr val="000000"/>
                </a:solidFill>
              </a:rPr>
              <a:t> феномена </a:t>
            </a:r>
            <a:r>
              <a:rPr lang="ru-RU" sz="2000" b="1">
                <a:solidFill>
                  <a:srgbClr val="000000"/>
                </a:solidFill>
              </a:rPr>
              <a:t>пробежал</a:t>
            </a:r>
            <a:r>
              <a:rPr lang="ru-RU" sz="2000">
                <a:solidFill>
                  <a:srgbClr val="000000"/>
                </a:solidFill>
              </a:rPr>
              <a:t> по всем лицам, </a:t>
            </a:r>
            <a:r>
              <a:rPr lang="ru-RU" sz="2000" b="1">
                <a:solidFill>
                  <a:srgbClr val="000000"/>
                </a:solidFill>
              </a:rPr>
              <a:t>точно гвоздь</a:t>
            </a:r>
            <a:r>
              <a:rPr lang="ru-RU" sz="2000">
                <a:solidFill>
                  <a:srgbClr val="000000"/>
                </a:solidFill>
              </a:rPr>
              <a:t>, который он собирался забить глубоко в того, на ком остановится его выбор…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250825" y="3644900"/>
            <a:ext cx="525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000000"/>
                </a:solidFill>
              </a:rPr>
              <a:t>…феномен </a:t>
            </a:r>
            <a:r>
              <a:rPr lang="ru-RU" sz="2000" b="1">
                <a:solidFill>
                  <a:srgbClr val="000000"/>
                </a:solidFill>
              </a:rPr>
              <a:t>пронизывал</a:t>
            </a:r>
            <a:r>
              <a:rPr lang="ru-RU" sz="2000">
                <a:solidFill>
                  <a:srgbClr val="000000"/>
                </a:solidFill>
              </a:rPr>
              <a:t> нас </a:t>
            </a:r>
            <a:r>
              <a:rPr lang="ru-RU" sz="2000" b="1">
                <a:solidFill>
                  <a:srgbClr val="000000"/>
                </a:solidFill>
              </a:rPr>
              <a:t>чёрными глазами</a:t>
            </a:r>
            <a:r>
              <a:rPr lang="ru-RU" sz="200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323850" y="4437063"/>
            <a:ext cx="51133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000000"/>
                </a:solidFill>
              </a:rPr>
              <a:t>…</a:t>
            </a:r>
            <a:r>
              <a:rPr lang="ru-RU" sz="2000" b="1">
                <a:solidFill>
                  <a:srgbClr val="000000"/>
                </a:solidFill>
              </a:rPr>
              <a:t>взгляд</a:t>
            </a:r>
            <a:r>
              <a:rPr lang="ru-RU" sz="2000">
                <a:solidFill>
                  <a:srgbClr val="000000"/>
                </a:solidFill>
              </a:rPr>
              <a:t> его </a:t>
            </a:r>
            <a:r>
              <a:rPr lang="ru-RU" sz="2000" b="1">
                <a:solidFill>
                  <a:srgbClr val="000000"/>
                </a:solidFill>
              </a:rPr>
              <a:t>сверкнул</a:t>
            </a:r>
            <a:r>
              <a:rPr lang="ru-RU" sz="2000">
                <a:solidFill>
                  <a:srgbClr val="000000"/>
                </a:solidFill>
              </a:rPr>
              <a:t> опять </a:t>
            </a:r>
            <a:r>
              <a:rPr lang="ru-RU" sz="2000" b="1">
                <a:solidFill>
                  <a:srgbClr val="000000"/>
                </a:solidFill>
              </a:rPr>
              <a:t>холодным открытым цинизмом…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0" y="333375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solidFill>
                  <a:srgbClr val="800000"/>
                </a:solidFill>
              </a:rPr>
              <a:t>Какие средства выразительности использует автор для изображения глаз феномена?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2">
      <a:dk1>
        <a:srgbClr val="E7BC29"/>
      </a:dk1>
      <a:lt1>
        <a:sysClr val="window" lastClr="FFFFFF"/>
      </a:lt1>
      <a:dk2>
        <a:srgbClr val="F0D67E"/>
      </a:dk2>
      <a:lt2>
        <a:srgbClr val="FEFAC9"/>
      </a:lt2>
      <a:accent1>
        <a:srgbClr val="53614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1839</TotalTime>
  <Words>1053</Words>
  <Application>Microsoft Office PowerPoint</Application>
  <PresentationFormat>Экран (4:3)</PresentationFormat>
  <Paragraphs>137</Paragraphs>
  <Slides>22</Slides>
  <Notes>6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LG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Островский Александр Николаевич</dc:title>
  <dc:creator>ТигрёноК</dc:creator>
  <cp:lastModifiedBy>Admin</cp:lastModifiedBy>
  <cp:revision>146</cp:revision>
  <dcterms:created xsi:type="dcterms:W3CDTF">2008-10-03T10:59:40Z</dcterms:created>
  <dcterms:modified xsi:type="dcterms:W3CDTF">2011-02-13T12:48:27Z</dcterms:modified>
</cp:coreProperties>
</file>