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2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37FE5-E36F-490A-AC35-9B2C21FDCAB6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DCEBA-CA32-477F-9406-30C6A0BDBF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DCEBA-CA32-477F-9406-30C6A0BDBF8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4B69CA1-D9DD-4E68-89BB-6FEBF58A3104}" type="datetimeFigureOut">
              <a:rPr lang="ru-RU" smtClean="0"/>
              <a:pPr/>
              <a:t>21.02.2011</a:t>
            </a:fld>
            <a:endParaRPr lang="ru-RU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839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0E889B-5B47-423A-842E-70F2D80DC8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397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397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8397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98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8399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399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399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8399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99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99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8399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399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399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0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0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0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0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0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8400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00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8401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8401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1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1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1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1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1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1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01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8402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M:\&#1059;&#1088;&#1086;&#1082;&#1080;%20&#1076;&#1083;&#1103;%20&#1089;&#1072;&#1081;&#1090;&#1072;\&#1092;&#1083;&#1077;&#1088;&#1100;&#1103;&#1085;&#1086;&#1074;&#1080;&#1095;\v-mire-jivotnix-original-version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Дифференциация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звуков и букв Ц - Ч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-142900"/>
            <a:ext cx="6870700" cy="16002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Толковый словарь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86110"/>
            <a:ext cx="7696200" cy="36576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Горняк – горнорабочий, горный инженер или студент горного института.</a:t>
            </a:r>
          </a:p>
          <a:p>
            <a:pPr algn="just">
              <a:buNone/>
            </a:pPr>
            <a:endParaRPr lang="ru-RU" sz="1400" dirty="0" smtClean="0"/>
          </a:p>
          <a:p>
            <a:pPr>
              <a:buNone/>
            </a:pPr>
            <a:r>
              <a:rPr lang="ru-RU" dirty="0" smtClean="0"/>
              <a:t>        Горцы – жители   гор. </a:t>
            </a:r>
            <a:endParaRPr lang="ru-RU" dirty="0"/>
          </a:p>
        </p:txBody>
      </p:sp>
      <p:pic>
        <p:nvPicPr>
          <p:cNvPr id="4" name="Рисунок 3" descr="78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285728"/>
            <a:ext cx="1928826" cy="24180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Найди пару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летучие – летают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лисица – лисья (нора)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белочка – беличье (дупло)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медведь – медвежья (берлога)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заяц - зайчишка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52400"/>
            <a:ext cx="6870700" cy="3562352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7200" b="1" dirty="0" smtClean="0">
                <a:ln w="50800"/>
                <a:solidFill>
                  <a:srgbClr val="002060"/>
                </a:solidFill>
              </a:rPr>
              <a:t/>
            </a:r>
            <a:br>
              <a:rPr lang="ru-RU" sz="7200" b="1" dirty="0" smtClean="0">
                <a:ln w="50800"/>
                <a:solidFill>
                  <a:srgbClr val="002060"/>
                </a:solidFill>
              </a:rPr>
            </a:br>
            <a:r>
              <a:rPr lang="ru-RU" sz="7200" b="1" dirty="0" smtClean="0">
                <a:ln w="50800"/>
                <a:solidFill>
                  <a:srgbClr val="002060"/>
                </a:solidFill>
              </a:rPr>
              <a:t/>
            </a:r>
            <a:br>
              <a:rPr lang="ru-RU" sz="7200" b="1" dirty="0" smtClean="0">
                <a:ln w="50800"/>
                <a:solidFill>
                  <a:srgbClr val="002060"/>
                </a:solidFill>
              </a:rPr>
            </a:br>
            <a:r>
              <a:rPr lang="ru-RU" sz="7200" b="1" dirty="0" smtClean="0">
                <a:ln w="50800"/>
                <a:solidFill>
                  <a:srgbClr val="002060"/>
                </a:solidFill>
              </a:rPr>
              <a:t>Молодцы!</a:t>
            </a:r>
            <a:endParaRPr lang="ru-RU" sz="7200" b="1" dirty="0">
              <a:ln w="50800"/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448" y="-742968"/>
            <a:ext cx="6870700" cy="16002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Родственные слова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94" y="1071546"/>
            <a:ext cx="4286248" cy="6286520"/>
          </a:xfrm>
        </p:spPr>
        <p:txBody>
          <a:bodyPr/>
          <a:lstStyle/>
          <a:p>
            <a:pPr algn="r"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 algn="r"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зайчиха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0_19366_9d7cbbc5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1910" y="1071546"/>
            <a:ext cx="3238520" cy="24288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76" y="785794"/>
            <a:ext cx="321467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 algn="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r"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sz="2400" dirty="0" smtClean="0">
              <a:solidFill>
                <a:srgbClr val="002060"/>
              </a:solidFill>
            </a:endParaRPr>
          </a:p>
          <a:p>
            <a:endParaRPr lang="ru-RU" sz="800" dirty="0" smtClean="0">
              <a:solidFill>
                <a:srgbClr val="002060"/>
              </a:solidFill>
            </a:endParaRPr>
          </a:p>
          <a:p>
            <a:endParaRPr lang="ru-RU" sz="800" dirty="0" smtClean="0">
              <a:solidFill>
                <a:srgbClr val="002060"/>
              </a:solidFill>
            </a:endParaRPr>
          </a:p>
          <a:p>
            <a:endParaRPr lang="ru-RU" sz="800" dirty="0" smtClean="0">
              <a:solidFill>
                <a:srgbClr val="002060"/>
              </a:solidFill>
            </a:endParaRPr>
          </a:p>
          <a:p>
            <a:endParaRPr lang="ru-RU" sz="800" dirty="0" smtClean="0">
              <a:solidFill>
                <a:srgbClr val="002060"/>
              </a:solidFill>
            </a:endParaRPr>
          </a:p>
          <a:p>
            <a:endParaRPr lang="ru-RU" sz="8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  заяц</a:t>
            </a:r>
            <a:endParaRPr lang="ru-RU" sz="3200" dirty="0" smtClean="0">
              <a:solidFill>
                <a:schemeClr val="tx2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  заячья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  <a:p>
            <a:pPr algn="r">
              <a:buFont typeface="Wingdings" pitchFamily="2" charset="2"/>
              <a:buChar char="§"/>
            </a:pP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4143379"/>
            <a:ext cx="507209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</a:rPr>
              <a:t>                        зайчик</a:t>
            </a:r>
          </a:p>
          <a:p>
            <a:pPr algn="r"/>
            <a:endParaRPr lang="ru-RU" sz="1000" dirty="0" smtClean="0">
              <a:solidFill>
                <a:srgbClr val="002060"/>
              </a:solidFill>
            </a:endParaRPr>
          </a:p>
          <a:p>
            <a:pPr algn="r"/>
            <a:r>
              <a:rPr lang="ru-RU" sz="3200" dirty="0" smtClean="0">
                <a:solidFill>
                  <a:srgbClr val="002060"/>
                </a:solidFill>
              </a:rPr>
              <a:t>зайчонок</a:t>
            </a:r>
          </a:p>
          <a:p>
            <a:pPr algn="r"/>
            <a:endParaRPr lang="ru-RU" sz="1000" dirty="0" smtClean="0">
              <a:solidFill>
                <a:srgbClr val="002060"/>
              </a:solidFill>
            </a:endParaRPr>
          </a:p>
          <a:p>
            <a:pPr algn="r"/>
            <a:r>
              <a:rPr lang="ru-RU" sz="3200" dirty="0" smtClean="0">
                <a:solidFill>
                  <a:srgbClr val="002060"/>
                </a:solidFill>
              </a:rPr>
              <a:t>зайчишка</a:t>
            </a:r>
          </a:p>
          <a:p>
            <a:pPr algn="r">
              <a:buFont typeface="Wingdings" pitchFamily="2" charset="2"/>
              <a:buChar char="§"/>
            </a:pPr>
            <a:endParaRPr lang="ru-RU" sz="3200" dirty="0" smtClean="0">
              <a:solidFill>
                <a:srgbClr val="002060"/>
              </a:solidFill>
            </a:endParaRPr>
          </a:p>
        </p:txBody>
      </p:sp>
      <p:pic>
        <p:nvPicPr>
          <p:cNvPr id="7" name="Рисунок 6" descr="24922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4194196"/>
            <a:ext cx="3715743" cy="2378076"/>
          </a:xfrm>
          <a:prstGeom prst="rect">
            <a:avLst/>
          </a:prstGeom>
        </p:spPr>
      </p:pic>
      <p:pic>
        <p:nvPicPr>
          <p:cNvPr id="8" name="Рисунок 7" descr="зайчих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883060"/>
            <a:ext cx="3070730" cy="204587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90788" y="3415729"/>
            <a:ext cx="437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>
                <a:solidFill>
                  <a:schemeClr val="tx2"/>
                </a:solidFill>
              </a:rPr>
              <a:t>ц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53012" y="3915795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ч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96548" y="2844225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ч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82366" y="4143380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ч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82366" y="4786322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ч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82366" y="5429264"/>
            <a:ext cx="404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ч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Характеристика звуков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32" y="1828800"/>
            <a:ext cx="7696200" cy="36576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согласный, глухой, твёрдый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обозначается буквами Ц, </a:t>
            </a:r>
            <a:r>
              <a:rPr lang="ru-RU" dirty="0" err="1" smtClean="0">
                <a:solidFill>
                  <a:srgbClr val="002060"/>
                </a:solidFill>
              </a:rPr>
              <a:t>ц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согласный, глухой, мягкий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обозначается буквами Ч, ч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8" y="2415597"/>
            <a:ext cx="1071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[</a:t>
            </a:r>
            <a:r>
              <a:rPr lang="ru-RU" sz="3200" dirty="0" err="1" smtClean="0">
                <a:solidFill>
                  <a:srgbClr val="002060"/>
                </a:solidFill>
              </a:rPr>
              <a:t>ц</a:t>
            </a:r>
            <a:r>
              <a:rPr lang="ru-RU" sz="3200" dirty="0" smtClean="0">
                <a:solidFill>
                  <a:srgbClr val="002060"/>
                </a:solidFill>
              </a:rPr>
              <a:t>] –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2986" y="4214818"/>
            <a:ext cx="1140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[ч] – 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230e_fc60230d_XL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142976" y="1250140"/>
            <a:ext cx="7072362" cy="5036380"/>
          </a:xfrm>
        </p:spPr>
      </p:pic>
      <p:pic>
        <p:nvPicPr>
          <p:cNvPr id="5" name="v-mire-jivotnix-original-versi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762" y="-500090"/>
            <a:ext cx="6870700" cy="16002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Физкультминутка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Образование слов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35166"/>
            <a:ext cx="4040188" cy="395128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кольцо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?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овца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?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птенец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692290"/>
            <a:ext cx="4041775" cy="3951288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? 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крылечко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? 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пальчик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?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0_25f1_7f64d2a6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71802" y="1142984"/>
            <a:ext cx="3286148" cy="246461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786446" y="3643314"/>
            <a:ext cx="17828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колечко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4786322"/>
            <a:ext cx="1489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овечка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57884" y="6000768"/>
            <a:ext cx="1781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птенчик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35525" y="4214818"/>
            <a:ext cx="1893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крыльцо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785918" y="5357826"/>
            <a:ext cx="1404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палец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Шифровка слов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     Лиси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⁭ </a:t>
            </a:r>
            <a:r>
              <a:rPr lang="ru-RU" dirty="0" smtClean="0">
                <a:solidFill>
                  <a:srgbClr val="002060"/>
                </a:solidFill>
              </a:rPr>
              <a:t>а,   </a:t>
            </a:r>
            <a:r>
              <a:rPr lang="ru-RU" dirty="0" err="1" smtClean="0">
                <a:solidFill>
                  <a:srgbClr val="002060"/>
                </a:solidFill>
              </a:rPr>
              <a:t>дево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▲ </a:t>
            </a:r>
            <a:r>
              <a:rPr lang="ru-RU" dirty="0" err="1" smtClean="0">
                <a:solidFill>
                  <a:srgbClr val="002060"/>
                </a:solidFill>
              </a:rPr>
              <a:t>ка</a:t>
            </a:r>
            <a:r>
              <a:rPr lang="ru-RU" dirty="0" smtClean="0">
                <a:solidFill>
                  <a:srgbClr val="002060"/>
                </a:solidFill>
              </a:rPr>
              <a:t>,   </a:t>
            </a:r>
            <a:r>
              <a:rPr lang="ru-RU" dirty="0" err="1" smtClean="0">
                <a:solidFill>
                  <a:srgbClr val="002060"/>
                </a:solidFill>
              </a:rPr>
              <a:t>щё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▲ </a:t>
            </a:r>
            <a:r>
              <a:rPr lang="ru-RU" dirty="0" err="1" smtClean="0">
                <a:solidFill>
                  <a:srgbClr val="002060"/>
                </a:solidFill>
              </a:rPr>
              <a:t>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</a:p>
          <a:p>
            <a:pPr algn="just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двер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⁭ </a:t>
            </a:r>
            <a:r>
              <a:rPr lang="ru-RU" dirty="0" smtClean="0">
                <a:solidFill>
                  <a:srgbClr val="002060"/>
                </a:solidFill>
              </a:rPr>
              <a:t>а,   </a:t>
            </a:r>
            <a:r>
              <a:rPr lang="ru-RU" dirty="0" err="1" smtClean="0">
                <a:solidFill>
                  <a:srgbClr val="002060"/>
                </a:solidFill>
              </a:rPr>
              <a:t>ску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▲ </a:t>
            </a:r>
            <a:r>
              <a:rPr lang="ru-RU" dirty="0" smtClean="0">
                <a:solidFill>
                  <a:srgbClr val="002060"/>
                </a:solidFill>
              </a:rPr>
              <a:t>ал,   </a:t>
            </a:r>
            <a:r>
              <a:rPr lang="ru-RU" dirty="0" err="1" smtClean="0">
                <a:solidFill>
                  <a:srgbClr val="002060"/>
                </a:solidFill>
              </a:rPr>
              <a:t>ле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▲ </a:t>
            </a:r>
            <a:r>
              <a:rPr lang="ru-RU" dirty="0" err="1" smtClean="0">
                <a:solidFill>
                  <a:srgbClr val="002060"/>
                </a:solidFill>
              </a:rPr>
              <a:t>ить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⁭ </a:t>
            </a:r>
            <a:r>
              <a:rPr lang="ru-RU" dirty="0" err="1" smtClean="0">
                <a:solidFill>
                  <a:srgbClr val="002060"/>
                </a:solidFill>
              </a:rPr>
              <a:t>епо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▲ </a:t>
            </a:r>
            <a:r>
              <a:rPr lang="ru-RU" dirty="0" err="1" smtClean="0">
                <a:solidFill>
                  <a:srgbClr val="002060"/>
                </a:solidFill>
              </a:rPr>
              <a:t>ка</a:t>
            </a:r>
            <a:r>
              <a:rPr lang="ru-RU" dirty="0" smtClean="0">
                <a:solidFill>
                  <a:srgbClr val="002060"/>
                </a:solidFill>
              </a:rPr>
              <a:t>,   лёт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▲ </a:t>
            </a:r>
            <a:r>
              <a:rPr lang="ru-RU" dirty="0" smtClean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cs typeface="Times New Roman"/>
              </a:rPr>
              <a:t> ⁭ </a:t>
            </a:r>
            <a:r>
              <a:rPr lang="ru-RU" dirty="0" smtClean="0">
                <a:solidFill>
                  <a:srgbClr val="002060"/>
                </a:solidFill>
              </a:rPr>
              <a:t>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«Родственные слова»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402909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      вода</a:t>
            </a:r>
          </a:p>
          <a:p>
            <a:pPr algn="just">
              <a:buNone/>
            </a:pPr>
            <a:r>
              <a:rPr lang="ru-RU" dirty="0" smtClean="0"/>
              <a:t>               </a:t>
            </a:r>
            <a:r>
              <a:rPr lang="ru-RU" dirty="0" smtClean="0">
                <a:solidFill>
                  <a:srgbClr val="002060"/>
                </a:solidFill>
              </a:rPr>
              <a:t>водяной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наводнение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водица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подводный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водичка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водолаз</a:t>
            </a:r>
          </a:p>
        </p:txBody>
      </p:sp>
      <p:sp>
        <p:nvSpPr>
          <p:cNvPr id="1028" name="Freeform 4"/>
          <p:cNvSpPr>
            <a:spLocks/>
          </p:cNvSpPr>
          <p:nvPr/>
        </p:nvSpPr>
        <p:spPr bwMode="auto">
          <a:xfrm>
            <a:off x="1466832" y="1857364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Freeform 4"/>
          <p:cNvSpPr>
            <a:spLocks/>
          </p:cNvSpPr>
          <p:nvPr/>
        </p:nvSpPr>
        <p:spPr bwMode="auto">
          <a:xfrm>
            <a:off x="2571736" y="2428868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4"/>
          <p:cNvSpPr>
            <a:spLocks/>
          </p:cNvSpPr>
          <p:nvPr/>
        </p:nvSpPr>
        <p:spPr bwMode="auto">
          <a:xfrm>
            <a:off x="3286116" y="3000372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4"/>
          <p:cNvSpPr>
            <a:spLocks/>
          </p:cNvSpPr>
          <p:nvPr/>
        </p:nvSpPr>
        <p:spPr bwMode="auto">
          <a:xfrm>
            <a:off x="3214678" y="3571876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4"/>
          <p:cNvSpPr>
            <a:spLocks/>
          </p:cNvSpPr>
          <p:nvPr/>
        </p:nvSpPr>
        <p:spPr bwMode="auto">
          <a:xfrm>
            <a:off x="4214810" y="4143380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Freeform 4"/>
          <p:cNvSpPr>
            <a:spLocks/>
          </p:cNvSpPr>
          <p:nvPr/>
        </p:nvSpPr>
        <p:spPr bwMode="auto">
          <a:xfrm>
            <a:off x="3786182" y="4714884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Freeform 4"/>
          <p:cNvSpPr>
            <a:spLocks/>
          </p:cNvSpPr>
          <p:nvPr/>
        </p:nvSpPr>
        <p:spPr bwMode="auto">
          <a:xfrm>
            <a:off x="4214810" y="5357826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«Родственные слова»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41719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7030A0"/>
                </a:solidFill>
              </a:rPr>
              <a:t>снег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снежный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снежок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снежинка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снеговик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снегопад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снегоход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>
            <a:off x="1466832" y="1857364"/>
            <a:ext cx="747714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2428860" y="2285992"/>
            <a:ext cx="714380" cy="357190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2643174" y="2928934"/>
            <a:ext cx="785818" cy="285752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Freeform 4"/>
          <p:cNvSpPr>
            <a:spLocks/>
          </p:cNvSpPr>
          <p:nvPr/>
        </p:nvSpPr>
        <p:spPr bwMode="auto">
          <a:xfrm>
            <a:off x="2857488" y="3500438"/>
            <a:ext cx="857256" cy="428628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4"/>
          <p:cNvSpPr>
            <a:spLocks/>
          </p:cNvSpPr>
          <p:nvPr/>
        </p:nvSpPr>
        <p:spPr bwMode="auto">
          <a:xfrm>
            <a:off x="3143240" y="4143380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4"/>
          <p:cNvSpPr>
            <a:spLocks/>
          </p:cNvSpPr>
          <p:nvPr/>
        </p:nvSpPr>
        <p:spPr bwMode="auto">
          <a:xfrm>
            <a:off x="3357554" y="4714884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4"/>
          <p:cNvSpPr>
            <a:spLocks/>
          </p:cNvSpPr>
          <p:nvPr/>
        </p:nvSpPr>
        <p:spPr bwMode="auto">
          <a:xfrm>
            <a:off x="3643306" y="5286388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«Родственные слова»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395765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гора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пригорок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гористый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горочка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горняк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горцы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нагорный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>
            <a:off x="1357290" y="1928802"/>
            <a:ext cx="604838" cy="71438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143240" y="2500306"/>
            <a:ext cx="604838" cy="142876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2714612" y="3071810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Freeform 4"/>
          <p:cNvSpPr>
            <a:spLocks/>
          </p:cNvSpPr>
          <p:nvPr/>
        </p:nvSpPr>
        <p:spPr bwMode="auto">
          <a:xfrm>
            <a:off x="2928926" y="3643314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Freeform 4"/>
          <p:cNvSpPr>
            <a:spLocks/>
          </p:cNvSpPr>
          <p:nvPr/>
        </p:nvSpPr>
        <p:spPr bwMode="auto">
          <a:xfrm>
            <a:off x="3143240" y="4214818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Freeform 4"/>
          <p:cNvSpPr>
            <a:spLocks/>
          </p:cNvSpPr>
          <p:nvPr/>
        </p:nvSpPr>
        <p:spPr bwMode="auto">
          <a:xfrm>
            <a:off x="3428992" y="4786322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Freeform 4"/>
          <p:cNvSpPr>
            <a:spLocks/>
          </p:cNvSpPr>
          <p:nvPr/>
        </p:nvSpPr>
        <p:spPr bwMode="auto">
          <a:xfrm>
            <a:off x="4143372" y="5357826"/>
            <a:ext cx="676276" cy="214314"/>
          </a:xfrm>
          <a:custGeom>
            <a:avLst/>
            <a:gdLst/>
            <a:ahLst/>
            <a:cxnLst>
              <a:cxn ang="0">
                <a:pos x="0" y="280"/>
              </a:cxn>
              <a:cxn ang="0">
                <a:pos x="285" y="10"/>
              </a:cxn>
              <a:cxn ang="0">
                <a:pos x="555" y="220"/>
              </a:cxn>
            </a:cxnLst>
            <a:rect l="0" t="0" r="r" b="b"/>
            <a:pathLst>
              <a:path w="555" h="280">
                <a:moveTo>
                  <a:pt x="0" y="280"/>
                </a:moveTo>
                <a:cubicBezTo>
                  <a:pt x="96" y="150"/>
                  <a:pt x="193" y="20"/>
                  <a:pt x="285" y="10"/>
                </a:cubicBezTo>
                <a:cubicBezTo>
                  <a:pt x="377" y="0"/>
                  <a:pt x="466" y="110"/>
                  <a:pt x="555" y="220"/>
                </a:cubicBezTo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8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250</TotalTime>
  <Words>201</Words>
  <Application>Microsoft Office PowerPoint</Application>
  <PresentationFormat>Экран (4:3)</PresentationFormat>
  <Paragraphs>106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Тема8</vt:lpstr>
      <vt:lpstr>Дифференциация звуков и букв Ц - Ч</vt:lpstr>
      <vt:lpstr>Родственные слова</vt:lpstr>
      <vt:lpstr>Характеристика звуков</vt:lpstr>
      <vt:lpstr>Физкультминутка </vt:lpstr>
      <vt:lpstr>Образование слов</vt:lpstr>
      <vt:lpstr>Шифровка слов</vt:lpstr>
      <vt:lpstr>Игра  «Родственные слова»</vt:lpstr>
      <vt:lpstr>Игра  «Родственные слова»</vt:lpstr>
      <vt:lpstr>Игра  «Родственные слова»</vt:lpstr>
      <vt:lpstr>Толковый словарь</vt:lpstr>
      <vt:lpstr>Найди пару</vt:lpstr>
      <vt:lpstr>Слайд 12</vt:lpstr>
      <vt:lpstr>  Молодцы!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звуков и букв Ц - Ч</dc:title>
  <dc:creator>Admin</dc:creator>
  <cp:lastModifiedBy>Admin</cp:lastModifiedBy>
  <cp:revision>32</cp:revision>
  <dcterms:created xsi:type="dcterms:W3CDTF">2011-02-13T09:34:58Z</dcterms:created>
  <dcterms:modified xsi:type="dcterms:W3CDTF">2011-02-21T16:43:24Z</dcterms:modified>
</cp:coreProperties>
</file>