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2" r:id="rId2"/>
    <p:sldId id="277" r:id="rId3"/>
    <p:sldId id="279" r:id="rId4"/>
    <p:sldId id="285" r:id="rId5"/>
    <p:sldId id="281" r:id="rId6"/>
    <p:sldId id="256" r:id="rId7"/>
    <p:sldId id="257" r:id="rId8"/>
    <p:sldId id="259" r:id="rId9"/>
    <p:sldId id="260" r:id="rId10"/>
    <p:sldId id="261" r:id="rId11"/>
    <p:sldId id="262" r:id="rId12"/>
    <p:sldId id="282" r:id="rId13"/>
    <p:sldId id="283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84" r:id="rId23"/>
    <p:sldId id="288" r:id="rId24"/>
    <p:sldId id="2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E96F0-49C2-4BDA-B17C-068D23968C7C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87FE4-F20D-421A-963D-A8515A46B4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3487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87FE4-F20D-421A-963D-A8515A46B4F4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63241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7568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46630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7301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62319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989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3930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0428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5901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85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72464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544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60000"/>
              <a:lumOff val="40000"/>
            </a:schemeClr>
          </a:fgClr>
          <a:bgClr>
            <a:schemeClr val="accent4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6547F-D938-4C2B-A5BB-1FB6C07A8925}" type="datetimeFigureOut">
              <a:rPr lang="ru-RU" smtClean="0"/>
              <a:pPr/>
              <a:t>18.02.2011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19D64-066A-4229-B49C-FD572AE2D1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104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0"/>
            <a:ext cx="8569325" cy="6858000"/>
          </a:xfrm>
        </p:spPr>
        <p:txBody>
          <a:bodyPr/>
          <a:lstStyle/>
          <a:p>
            <a:r>
              <a:rPr lang="en-US" sz="6600" u="sng" dirty="0" smtClean="0">
                <a:solidFill>
                  <a:srgbClr val="FF0066"/>
                </a:solidFill>
              </a:rPr>
              <a:t>Minsk, the capital of Belarus</a:t>
            </a:r>
            <a:r>
              <a:rPr lang="ru-RU" sz="4000" u="sng" baseline="30000" dirty="0">
                <a:solidFill>
                  <a:srgbClr val="FF0066"/>
                </a:solidFill>
              </a:rPr>
              <a:t/>
            </a:r>
            <a:br>
              <a:rPr lang="ru-RU" sz="4000" u="sng" baseline="30000" dirty="0">
                <a:solidFill>
                  <a:srgbClr val="FF0066"/>
                </a:solidFill>
              </a:rPr>
            </a:br>
            <a:r>
              <a:rPr lang="ru-RU" dirty="0"/>
              <a:t> </a:t>
            </a:r>
            <a:r>
              <a:rPr lang="ru-RU" sz="4000" b="0" u="sng" baseline="30000" dirty="0">
                <a:solidFill>
                  <a:srgbClr val="3399FF"/>
                </a:solidFill>
                <a:latin typeface="ArtScript" pitchFamily="34" charset="0"/>
              </a:rPr>
              <a:t>Урок английского языка в 5 классе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157788"/>
            <a:ext cx="6400800" cy="1536700"/>
          </a:xfrm>
        </p:spPr>
        <p:txBody>
          <a:bodyPr/>
          <a:lstStyle/>
          <a:p>
            <a:r>
              <a:rPr lang="ru-RU" sz="2800" dirty="0">
                <a:solidFill>
                  <a:srgbClr val="3399FF"/>
                </a:solidFill>
              </a:rPr>
              <a:t>Выполнила </a:t>
            </a:r>
            <a:r>
              <a:rPr lang="ru-RU" sz="2800" dirty="0" smtClean="0">
                <a:solidFill>
                  <a:srgbClr val="3399FF"/>
                </a:solidFill>
              </a:rPr>
              <a:t>Савостина Марина Владимировна</a:t>
            </a:r>
            <a:endParaRPr lang="ru-RU" sz="2800" dirty="0">
              <a:solidFill>
                <a:srgbClr val="3399FF"/>
              </a:solidFill>
            </a:endParaRPr>
          </a:p>
          <a:p>
            <a:r>
              <a:rPr lang="ru-RU" sz="2800" dirty="0">
                <a:solidFill>
                  <a:srgbClr val="3399FF"/>
                </a:solidFill>
              </a:rPr>
              <a:t>Учитель </a:t>
            </a:r>
            <a:r>
              <a:rPr lang="ru-RU" sz="2800" dirty="0" smtClean="0">
                <a:solidFill>
                  <a:srgbClr val="3399FF"/>
                </a:solidFill>
              </a:rPr>
              <a:t>ГУО «СОШ № 3 г. Осиповичи»</a:t>
            </a:r>
            <a:endParaRPr lang="ru-RU" sz="28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803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50784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Gorky Park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824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Pobeda Square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591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 descr="Розовая тисненая бумага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81200"/>
            <a:ext cx="3810000" cy="4114800"/>
          </a:xfrm>
          <a:blipFill dpi="0" rotWithShape="0">
            <a:blip r:embed="rId2" cstate="email"/>
            <a:srcRect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 marL="533400" indent="-533400">
              <a:buFontTx/>
              <a:buAutoNum type="arabicPeriod"/>
            </a:pPr>
            <a:r>
              <a:rPr lang="ru-RU" dirty="0" smtClean="0">
                <a:solidFill>
                  <a:srgbClr val="D60093"/>
                </a:solidFill>
                <a:latin typeface="Microsoft Sans Serif" pitchFamily="34" charset="0"/>
              </a:rPr>
              <a:t>Парк Горького</a:t>
            </a:r>
            <a:endParaRPr lang="ru-RU" dirty="0">
              <a:solidFill>
                <a:srgbClr val="D60093"/>
              </a:solidFill>
              <a:latin typeface="Microsoft Sans Serif" pitchFamily="34" charset="0"/>
            </a:endParaRPr>
          </a:p>
          <a:p>
            <a:pPr marL="533400" indent="-533400">
              <a:buFontTx/>
              <a:buAutoNum type="arabicPeriod"/>
            </a:pPr>
            <a:r>
              <a:rPr lang="ru-RU" dirty="0" smtClean="0">
                <a:solidFill>
                  <a:srgbClr val="D60093"/>
                </a:solidFill>
                <a:latin typeface="Microsoft Sans Serif" pitchFamily="34" charset="0"/>
              </a:rPr>
              <a:t>Центральный железнодорожный вокзал</a:t>
            </a:r>
            <a:endParaRPr lang="ru-RU" dirty="0">
              <a:solidFill>
                <a:srgbClr val="D60093"/>
              </a:solidFill>
              <a:latin typeface="Microsoft Sans Serif" pitchFamily="34" charset="0"/>
            </a:endParaRPr>
          </a:p>
          <a:p>
            <a:pPr marL="533400" indent="-533400">
              <a:buFontTx/>
              <a:buAutoNum type="arabicPeriod"/>
            </a:pPr>
            <a:r>
              <a:rPr lang="ru-RU" dirty="0" smtClean="0">
                <a:solidFill>
                  <a:srgbClr val="D60093"/>
                </a:solidFill>
                <a:latin typeface="Microsoft Sans Serif" pitchFamily="34" charset="0"/>
              </a:rPr>
              <a:t>Цирк</a:t>
            </a:r>
            <a:endParaRPr lang="ru-RU" dirty="0">
              <a:solidFill>
                <a:srgbClr val="D60093"/>
              </a:solidFill>
              <a:latin typeface="Microsoft Sans Serif" pitchFamily="34" charset="0"/>
            </a:endParaRPr>
          </a:p>
          <a:p>
            <a:pPr marL="533400" indent="-533400">
              <a:buFontTx/>
              <a:buAutoNum type="arabicPeriod"/>
            </a:pPr>
            <a:r>
              <a:rPr lang="ru-RU" dirty="0" smtClean="0">
                <a:solidFill>
                  <a:srgbClr val="D60093"/>
                </a:solidFill>
                <a:latin typeface="Microsoft Sans Serif" pitchFamily="34" charset="0"/>
              </a:rPr>
              <a:t>Дом Оперы и Балета</a:t>
            </a:r>
            <a:endParaRPr lang="ru-RU" dirty="0">
              <a:solidFill>
                <a:srgbClr val="D60093"/>
              </a:solidFill>
              <a:latin typeface="Microsoft Sans Serif" pitchFamily="34" charset="0"/>
            </a:endParaRPr>
          </a:p>
          <a:p>
            <a:pPr marL="533400" indent="-533400">
              <a:buFontTx/>
              <a:buAutoNum type="arabicPeriod"/>
            </a:pPr>
            <a:r>
              <a:rPr lang="ru-RU" dirty="0" smtClean="0">
                <a:solidFill>
                  <a:srgbClr val="D60093"/>
                </a:solidFill>
                <a:latin typeface="Microsoft Sans Serif" pitchFamily="34" charset="0"/>
              </a:rPr>
              <a:t>Троицкое предместье</a:t>
            </a:r>
            <a:endParaRPr lang="ru-RU" dirty="0">
              <a:solidFill>
                <a:srgbClr val="D60093"/>
              </a:solidFill>
              <a:latin typeface="Microsoft Sans Serif" pitchFamily="34" charset="0"/>
            </a:endParaRPr>
          </a:p>
          <a:p>
            <a:pPr marL="533400" indent="-533400">
              <a:buFontTx/>
              <a:buAutoNum type="arabicPeriod"/>
            </a:pPr>
            <a:r>
              <a:rPr lang="ru-RU" dirty="0" smtClean="0">
                <a:solidFill>
                  <a:srgbClr val="D60093"/>
                </a:solidFill>
                <a:latin typeface="Microsoft Sans Serif" pitchFamily="34" charset="0"/>
              </a:rPr>
              <a:t>Площадь Победы</a:t>
            </a:r>
            <a:endParaRPr lang="ru-RU" dirty="0">
              <a:solidFill>
                <a:srgbClr val="D60093"/>
              </a:solidFill>
              <a:latin typeface="Microsoft Sans Serif" pitchFamily="34" charset="0"/>
            </a:endParaRPr>
          </a:p>
          <a:p>
            <a:pPr marL="533400" indent="-533400">
              <a:buFontTx/>
              <a:buAutoNum type="arabicPeriod"/>
            </a:pPr>
            <a:r>
              <a:rPr lang="ru-RU" dirty="0" smtClean="0">
                <a:solidFill>
                  <a:srgbClr val="D60093"/>
                </a:solidFill>
                <a:latin typeface="Microsoft Sans Serif" pitchFamily="34" charset="0"/>
              </a:rPr>
              <a:t>столица</a:t>
            </a:r>
            <a:endParaRPr lang="ru-RU" dirty="0">
              <a:solidFill>
                <a:srgbClr val="D60093"/>
              </a:solidFill>
              <a:latin typeface="Microsoft Sans Serif" pitchFamily="34" charset="0"/>
            </a:endParaRPr>
          </a:p>
          <a:p>
            <a:pPr marL="533400" indent="-533400">
              <a:buFontTx/>
              <a:buAutoNum type="arabicPeriod"/>
            </a:pPr>
            <a:r>
              <a:rPr lang="ru-RU" dirty="0" smtClean="0">
                <a:solidFill>
                  <a:srgbClr val="D60093"/>
                </a:solidFill>
                <a:latin typeface="Microsoft Sans Serif" pitchFamily="34" charset="0"/>
              </a:rPr>
              <a:t>Национальная Библиотека </a:t>
            </a:r>
            <a:endParaRPr lang="ru-RU" dirty="0">
              <a:solidFill>
                <a:srgbClr val="D60093"/>
              </a:solidFill>
              <a:latin typeface="Microsoft Sans Serif" pitchFamily="34" charset="0"/>
            </a:endParaRPr>
          </a:p>
        </p:txBody>
      </p:sp>
      <p:sp>
        <p:nvSpPr>
          <p:cNvPr id="6148" name="Rectangle 4" descr="Почтов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905000"/>
            <a:ext cx="3810000" cy="4114800"/>
          </a:xfrm>
          <a:blipFill dpi="0" rotWithShape="0">
            <a:blip r:embed="rId3" cstate="email"/>
            <a:srcRect/>
            <a:tile tx="0" ty="0" sx="100000" sy="100000" flip="none" algn="tl"/>
          </a:blipFill>
        </p:spPr>
        <p:txBody>
          <a:bodyPr>
            <a:normAutofit fontScale="85000" lnSpcReduction="10000"/>
          </a:bodyPr>
          <a:lstStyle/>
          <a:p>
            <a:pPr marL="533400" indent="-533400">
              <a:buFontTx/>
              <a:buAutoNum type="alphaUcPeriod"/>
            </a:pPr>
            <a:r>
              <a:rPr lang="en-US" dirty="0" smtClean="0">
                <a:solidFill>
                  <a:srgbClr val="D60093"/>
                </a:solidFill>
                <a:latin typeface="Trebuchet MS" pitchFamily="34" charset="0"/>
              </a:rPr>
              <a:t>The </a:t>
            </a:r>
            <a:r>
              <a:rPr lang="en-US" dirty="0" err="1" smtClean="0">
                <a:solidFill>
                  <a:srgbClr val="D60093"/>
                </a:solidFill>
                <a:latin typeface="Trebuchet MS" pitchFamily="34" charset="0"/>
              </a:rPr>
              <a:t>Troitskoye</a:t>
            </a:r>
            <a:r>
              <a:rPr lang="en-US" dirty="0" smtClean="0">
                <a:solidFill>
                  <a:srgbClr val="D60093"/>
                </a:solidFill>
                <a:latin typeface="Trebuchet MS" pitchFamily="34" charset="0"/>
              </a:rPr>
              <a:t> Suburb</a:t>
            </a:r>
            <a:endParaRPr lang="en-US" dirty="0">
              <a:solidFill>
                <a:srgbClr val="D60093"/>
              </a:solidFill>
              <a:latin typeface="Trebuchet MS" pitchFamily="34" charset="0"/>
            </a:endParaRPr>
          </a:p>
          <a:p>
            <a:pPr marL="533400" indent="-533400">
              <a:buFontTx/>
              <a:buAutoNum type="alphaUcPeriod"/>
            </a:pPr>
            <a:r>
              <a:rPr lang="en-US" dirty="0" smtClean="0">
                <a:solidFill>
                  <a:srgbClr val="D60093"/>
                </a:solidFill>
                <a:latin typeface="Trebuchet MS" pitchFamily="34" charset="0"/>
              </a:rPr>
              <a:t>The Circus</a:t>
            </a:r>
            <a:endParaRPr lang="en-US" dirty="0">
              <a:solidFill>
                <a:srgbClr val="D60093"/>
              </a:solidFill>
              <a:latin typeface="Trebuchet MS" pitchFamily="34" charset="0"/>
            </a:endParaRPr>
          </a:p>
          <a:p>
            <a:pPr marL="533400" indent="-533400">
              <a:buFontTx/>
              <a:buAutoNum type="alphaUcPeriod"/>
            </a:pPr>
            <a:r>
              <a:rPr lang="en-US" dirty="0" smtClean="0">
                <a:solidFill>
                  <a:srgbClr val="D60093"/>
                </a:solidFill>
                <a:latin typeface="Trebuchet MS" pitchFamily="34" charset="0"/>
              </a:rPr>
              <a:t>Gorky Park</a:t>
            </a:r>
            <a:endParaRPr lang="en-US" dirty="0">
              <a:solidFill>
                <a:srgbClr val="D60093"/>
              </a:solidFill>
              <a:latin typeface="Trebuchet MS" pitchFamily="34" charset="0"/>
            </a:endParaRPr>
          </a:p>
          <a:p>
            <a:pPr marL="533400" indent="-533400">
              <a:buFontTx/>
              <a:buAutoNum type="alphaUcPeriod"/>
            </a:pPr>
            <a:r>
              <a:rPr lang="en-US" dirty="0">
                <a:solidFill>
                  <a:srgbClr val="D60093"/>
                </a:solidFill>
                <a:latin typeface="Trebuchet MS" pitchFamily="34" charset="0"/>
              </a:rPr>
              <a:t>The </a:t>
            </a:r>
            <a:r>
              <a:rPr lang="en-US" dirty="0" smtClean="0">
                <a:solidFill>
                  <a:srgbClr val="D60093"/>
                </a:solidFill>
                <a:latin typeface="Trebuchet MS" pitchFamily="34" charset="0"/>
              </a:rPr>
              <a:t>capital</a:t>
            </a:r>
            <a:endParaRPr lang="ru-RU" dirty="0"/>
          </a:p>
          <a:p>
            <a:pPr marL="533400" indent="-533400">
              <a:buFontTx/>
              <a:buAutoNum type="alphaUcPeriod"/>
            </a:pPr>
            <a:r>
              <a:rPr lang="en-US" dirty="0" smtClean="0">
                <a:solidFill>
                  <a:srgbClr val="D60093"/>
                </a:solidFill>
                <a:latin typeface="Trebuchet MS" pitchFamily="34" charset="0"/>
              </a:rPr>
              <a:t>The Central Railway Station</a:t>
            </a:r>
            <a:endParaRPr lang="en-US" dirty="0">
              <a:solidFill>
                <a:srgbClr val="D60093"/>
              </a:solidFill>
              <a:latin typeface="Trebuchet MS" pitchFamily="34" charset="0"/>
            </a:endParaRPr>
          </a:p>
          <a:p>
            <a:pPr marL="533400" indent="-533400">
              <a:buFontTx/>
              <a:buAutoNum type="alphaUcPeriod"/>
            </a:pPr>
            <a:r>
              <a:rPr lang="en-US" dirty="0" smtClean="0">
                <a:solidFill>
                  <a:srgbClr val="D60093"/>
                </a:solidFill>
                <a:latin typeface="Trebuchet MS" pitchFamily="34" charset="0"/>
              </a:rPr>
              <a:t>The Opera and Ballet House</a:t>
            </a:r>
            <a:endParaRPr lang="en-US" dirty="0">
              <a:solidFill>
                <a:srgbClr val="D60093"/>
              </a:solidFill>
              <a:latin typeface="Trebuchet MS" pitchFamily="34" charset="0"/>
            </a:endParaRPr>
          </a:p>
          <a:p>
            <a:pPr marL="533400" indent="-533400">
              <a:buFontTx/>
              <a:buAutoNum type="alphaUcPeriod"/>
            </a:pPr>
            <a:r>
              <a:rPr lang="en-US" dirty="0" smtClean="0">
                <a:solidFill>
                  <a:srgbClr val="D60093"/>
                </a:solidFill>
                <a:latin typeface="Trebuchet MS" pitchFamily="34" charset="0"/>
              </a:rPr>
              <a:t>The National Library</a:t>
            </a:r>
            <a:endParaRPr lang="en-US" dirty="0">
              <a:solidFill>
                <a:srgbClr val="D60093"/>
              </a:solidFill>
              <a:latin typeface="Trebuchet MS" pitchFamily="34" charset="0"/>
            </a:endParaRPr>
          </a:p>
          <a:p>
            <a:pPr marL="533400" indent="-533400">
              <a:buFontTx/>
              <a:buAutoNum type="alphaUcPeriod"/>
            </a:pPr>
            <a:r>
              <a:rPr lang="en-US" dirty="0" smtClean="0">
                <a:solidFill>
                  <a:srgbClr val="D60093"/>
                </a:solidFill>
                <a:latin typeface="Trebuchet MS" pitchFamily="34" charset="0"/>
              </a:rPr>
              <a:t>Pobeda Square</a:t>
            </a:r>
            <a:endParaRPr lang="ru-RU" dirty="0"/>
          </a:p>
        </p:txBody>
      </p:sp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1295400" y="533400"/>
            <a:ext cx="6515100" cy="7048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4400" kern="10" dirty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>
                  <a:outerShdw dist="35921" dir="2700000" sy="50000" rotWithShape="0">
                    <a:srgbClr val="875B0D"/>
                  </a:outerShdw>
                </a:effectLst>
                <a:latin typeface="Book Antiqua"/>
              </a:rPr>
              <a:t>match the words from the columns</a:t>
            </a:r>
            <a:endParaRPr lang="ru-RU" sz="4400" kern="10" dirty="0">
              <a:ln w="12700">
                <a:solidFill>
                  <a:srgbClr val="800000"/>
                </a:solidFill>
                <a:round/>
                <a:headEnd/>
                <a:tailEnd/>
              </a:ln>
              <a:solidFill>
                <a:srgbClr val="92D050"/>
              </a:solidFill>
              <a:effectLst>
                <a:outerShdw dist="35921" dir="2700000" sy="50000" rotWithShape="0">
                  <a:srgbClr val="875B0D"/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03212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  <p:bldP spid="6148" grpId="0" build="p" autoUpdateAnimBg="0"/>
      <p:bldP spid="6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800" dirty="0">
                <a:solidFill>
                  <a:srgbClr val="CC0000"/>
                </a:solidFill>
              </a:rPr>
              <a:t>1 - C	</a:t>
            </a:r>
            <a:r>
              <a:rPr lang="en-US" sz="4800" dirty="0"/>
              <a:t>	</a:t>
            </a:r>
            <a:r>
              <a:rPr lang="en-US" sz="4800" dirty="0">
                <a:solidFill>
                  <a:srgbClr val="9900CC"/>
                </a:solidFill>
              </a:rPr>
              <a:t>2 – E</a:t>
            </a:r>
          </a:p>
          <a:p>
            <a:pPr>
              <a:buFontTx/>
              <a:buNone/>
            </a:pPr>
            <a:r>
              <a:rPr lang="en-US" sz="4800" dirty="0"/>
              <a:t>		</a:t>
            </a:r>
            <a:r>
              <a:rPr lang="en-US" sz="4800" dirty="0">
                <a:solidFill>
                  <a:srgbClr val="003399"/>
                </a:solidFill>
              </a:rPr>
              <a:t>3 – B	</a:t>
            </a:r>
            <a:r>
              <a:rPr lang="en-US" sz="4800" dirty="0"/>
              <a:t>	</a:t>
            </a:r>
            <a:r>
              <a:rPr lang="en-US" sz="4800" dirty="0">
                <a:solidFill>
                  <a:srgbClr val="666633"/>
                </a:solidFill>
              </a:rPr>
              <a:t>4 – F</a:t>
            </a:r>
          </a:p>
          <a:p>
            <a:pPr>
              <a:buFontTx/>
              <a:buNone/>
            </a:pPr>
            <a:r>
              <a:rPr lang="en-US" sz="4800" dirty="0"/>
              <a:t>			</a:t>
            </a:r>
            <a:r>
              <a:rPr lang="en-US" sz="4800" dirty="0">
                <a:solidFill>
                  <a:srgbClr val="993300"/>
                </a:solidFill>
              </a:rPr>
              <a:t>5 – A	</a:t>
            </a:r>
            <a:r>
              <a:rPr lang="en-US" sz="4800" dirty="0"/>
              <a:t>	</a:t>
            </a:r>
            <a:r>
              <a:rPr lang="en-US" sz="4800" dirty="0">
                <a:solidFill>
                  <a:srgbClr val="993366"/>
                </a:solidFill>
              </a:rPr>
              <a:t>6 – H</a:t>
            </a:r>
          </a:p>
          <a:p>
            <a:pPr>
              <a:buFontTx/>
              <a:buNone/>
            </a:pPr>
            <a:r>
              <a:rPr lang="en-US" sz="4800" dirty="0"/>
              <a:t>				</a:t>
            </a:r>
            <a:r>
              <a:rPr lang="en-US" sz="4800" dirty="0">
                <a:solidFill>
                  <a:srgbClr val="9900CC"/>
                </a:solidFill>
              </a:rPr>
              <a:t>7 – D		</a:t>
            </a:r>
            <a:r>
              <a:rPr lang="en-US" sz="4800" dirty="0">
                <a:solidFill>
                  <a:srgbClr val="003399"/>
                </a:solidFill>
              </a:rPr>
              <a:t>8 - G</a:t>
            </a:r>
            <a:endParaRPr lang="ru-RU" sz="4800" dirty="0">
              <a:solidFill>
                <a:srgbClr val="003399"/>
              </a:solidFill>
            </a:endParaRP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990600" y="609600"/>
            <a:ext cx="70104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200" kern="10" spc="-32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Franklin Gothic Medium" pitchFamily="34" charset="0"/>
              </a:rPr>
              <a:t>check up on your work, please</a:t>
            </a:r>
            <a:endParaRPr lang="ru-RU" sz="3200" kern="10" spc="-32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84172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mhtml:file://C:\Users\Дмитрий\Desktop\Минск%20первомайский.%20_%20VeniVidi%20-%20отзывы%20и%20блоги%20туристов.mht!http://venividi.ru/files/img/1847/025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26064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Minsk- is an old city. It was founded in 1067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317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938" y="0"/>
            <a:ext cx="92209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692696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About two million people live there today.</a:t>
            </a:r>
            <a:endParaRPr lang="ru-RU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694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085184"/>
            <a:ext cx="5486400" cy="566738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mhtml:file://C:\Users\Дмитрий\Desktop\Минск%20первомайский.%20_%20VeniVidi%20-%20отзывы%20и%20блоги%20туристов.mht!http://venividi.ru/files/img/1847/02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1" b="331"/>
          <a:stretch>
            <a:fillRect/>
          </a:stretch>
        </p:blipFill>
        <p:spPr bwMode="auto">
          <a:xfrm>
            <a:off x="0" y="0"/>
            <a:ext cx="919566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476672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When tourists come to Minsk, they see the new railway station. It was build in 2001. The building is very modern and beautiful.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283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88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3688" y="3933056"/>
            <a:ext cx="53285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oldest place in Minsk is the </a:t>
            </a:r>
            <a:r>
              <a:rPr lang="en-US" sz="3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Troitskoye</a:t>
            </a:r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Suburb. There are a lot of cafes, small shops and museums there.</a:t>
            </a:r>
            <a:endParaRPr lang="ru-RU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059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There are a lot of cinemas and theatres in Minsk. The most beautiful theatre is the  Opera and Ballet House. 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99921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104455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3192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All children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favourite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place is Gorky Park.  There is a big wheel, merry-go-round  and other rids there.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78,05 КБ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667" r="4667"/>
          <a:stretch>
            <a:fillRect/>
          </a:stretch>
        </p:blipFill>
        <p:spPr bwMode="auto">
          <a:xfrm>
            <a:off x="1795528" y="612775"/>
            <a:ext cx="5483159" cy="41123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077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404813"/>
            <a:ext cx="4464050" cy="1143000"/>
          </a:xfr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8627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ru-RU" b="1">
                <a:solidFill>
                  <a:srgbClr val="993300"/>
                </a:solidFill>
                <a:latin typeface="Verdana" pitchFamily="34" charset="0"/>
              </a:rPr>
              <a:t>Цели урока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2060575"/>
            <a:ext cx="6337300" cy="3384550"/>
          </a:xfrm>
          <a:solidFill>
            <a:srgbClr val="FFFFFF"/>
          </a:solidFill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 b="1" dirty="0">
                <a:latin typeface="Monotype Corsiva" pitchFamily="66" charset="0"/>
              </a:rPr>
              <a:t>Ознакомление учащихся с </a:t>
            </a:r>
            <a:r>
              <a:rPr lang="ru-RU" sz="4000" b="1" dirty="0" smtClean="0">
                <a:latin typeface="Monotype Corsiva" pitchFamily="66" charset="0"/>
              </a:rPr>
              <a:t>городом Минском.</a:t>
            </a:r>
            <a:endParaRPr lang="ru-RU" sz="4000" b="1" dirty="0">
              <a:latin typeface="Monotype Corsiva" pitchFamily="66" charset="0"/>
            </a:endParaRPr>
          </a:p>
          <a:p>
            <a:pPr marL="609600" indent="-609600">
              <a:buFontTx/>
              <a:buAutoNum type="arabicPeriod"/>
            </a:pPr>
            <a:r>
              <a:rPr lang="ru-RU" sz="4000" b="1" dirty="0">
                <a:latin typeface="Monotype Corsiva" pitchFamily="66" charset="0"/>
              </a:rPr>
              <a:t>Закрепление изученного </a:t>
            </a:r>
            <a:r>
              <a:rPr lang="ru-RU" sz="4000" b="1" dirty="0" smtClean="0">
                <a:latin typeface="Monotype Corsiva" pitchFamily="66" charset="0"/>
              </a:rPr>
              <a:t>материала по теме «В городе»</a:t>
            </a:r>
            <a:endParaRPr lang="ru-RU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67327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Next to the park there is the Circus. There you can see acrobats and clowns, lions, tigers, bears and horses.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67240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628800"/>
            <a:ext cx="410445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3236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59632" y="836712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Not far from the park there is a Pobeda Square. War Veterans go there on may 9th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707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848600" cy="1570038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sz="4000" b="1" dirty="0">
                <a:solidFill>
                  <a:srgbClr val="993300"/>
                </a:solidFill>
                <a:latin typeface="Verdana" pitchFamily="34" charset="0"/>
              </a:rPr>
              <a:t>Вопросы на закрепление нового материала: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564904"/>
            <a:ext cx="8424862" cy="4032250"/>
          </a:xfrm>
          <a:solidFill>
            <a:srgbClr val="FFFFFF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P. 31  Ex. 2b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P. 32 Ex. 4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52248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936625"/>
          </a:xfrm>
          <a:solidFill>
            <a:schemeClr val="bg1"/>
          </a:solidFill>
        </p:spPr>
        <p:txBody>
          <a:bodyPr/>
          <a:lstStyle/>
          <a:p>
            <a:r>
              <a:rPr lang="ru-RU" b="1">
                <a:solidFill>
                  <a:srgbClr val="993300"/>
                </a:solidFill>
                <a:latin typeface="Verdana" pitchFamily="34" charset="0"/>
              </a:rPr>
              <a:t>Домашнее задание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19475" y="2420938"/>
            <a:ext cx="5257800" cy="3959225"/>
          </a:xfrm>
          <a:solidFill>
            <a:srgbClr val="FFFFFF"/>
          </a:solidFill>
        </p:spPr>
        <p:txBody>
          <a:bodyPr/>
          <a:lstStyle/>
          <a:p>
            <a:pPr algn="l"/>
            <a:r>
              <a:rPr lang="en-US" sz="4000" b="1" dirty="0" smtClean="0">
                <a:latin typeface="Monotype Corsiva" pitchFamily="66" charset="0"/>
              </a:rPr>
              <a:t>Try to tell about Minsk.</a:t>
            </a:r>
          </a:p>
          <a:p>
            <a:pPr algn="l"/>
            <a:r>
              <a:rPr lang="en-US" sz="4000" b="1" dirty="0" smtClean="0">
                <a:latin typeface="Monotype Corsiva" pitchFamily="66" charset="0"/>
              </a:rPr>
              <a:t>Ex .2a P. 31  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43015" name="Picture 7" descr="j023416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636838"/>
            <a:ext cx="2035175" cy="1922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026618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             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        </a:t>
            </a:r>
            <a:r>
              <a:rPr lang="en-US" sz="7200"/>
              <a:t>Well done !</a:t>
            </a:r>
            <a:endParaRPr lang="ru-RU" sz="7200"/>
          </a:p>
        </p:txBody>
      </p:sp>
      <p:pic>
        <p:nvPicPr>
          <p:cNvPr id="345091" name="Picture 3" descr="smile46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2800" y="4648200"/>
            <a:ext cx="2514600" cy="16764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3568" y="198884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−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smtClean="0"/>
              <a:t>              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        </a:t>
            </a:r>
            <a:r>
              <a:rPr lang="en-US" sz="7200" smtClean="0"/>
              <a:t>Well done !</a:t>
            </a:r>
            <a:endParaRPr lang="ru-RU" sz="7200"/>
          </a:p>
        </p:txBody>
      </p:sp>
    </p:spTree>
    <p:extLst>
      <p:ext uri="{BB962C8B-B14F-4D97-AF65-F5344CB8AC3E}">
        <p14:creationId xmlns="" xmlns:p14="http://schemas.microsoft.com/office/powerpoint/2010/main" val="1562189772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5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45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5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5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09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188913"/>
            <a:ext cx="5545137" cy="1143000"/>
          </a:xfrm>
          <a:solidFill>
            <a:schemeClr val="bg1"/>
          </a:solidFill>
        </p:spPr>
        <p:txBody>
          <a:bodyPr/>
          <a:lstStyle/>
          <a:p>
            <a:r>
              <a:rPr lang="ru-RU" b="1">
                <a:solidFill>
                  <a:srgbClr val="993300"/>
                </a:solidFill>
                <a:latin typeface="Verdana" pitchFamily="34" charset="0"/>
              </a:rPr>
              <a:t>Этапы урока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8064500" cy="4105275"/>
          </a:xfrm>
          <a:solidFill>
            <a:srgbClr val="FFFFFF"/>
          </a:solidFill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>
                <a:latin typeface="Monotype Corsiva" pitchFamily="66" charset="0"/>
              </a:rPr>
              <a:t>Организационный </a:t>
            </a:r>
            <a:endParaRPr lang="en-US" b="1" dirty="0" smtClean="0">
              <a:latin typeface="Monotype Corsiva" pitchFamily="66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 smtClean="0">
                <a:latin typeface="Monotype Corsiva" pitchFamily="66" charset="0"/>
              </a:rPr>
              <a:t>Фонетическая зарядка</a:t>
            </a:r>
            <a:endParaRPr lang="ru-RU" b="1" dirty="0">
              <a:latin typeface="Monotype Corsiva" pitchFamily="66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 smtClean="0">
                <a:latin typeface="Monotype Corsiva" pitchFamily="66" charset="0"/>
              </a:rPr>
              <a:t>Проверка </a:t>
            </a:r>
            <a:r>
              <a:rPr lang="ru-RU" b="1" dirty="0">
                <a:latin typeface="Monotype Corsiva" pitchFamily="66" charset="0"/>
              </a:rPr>
              <a:t>домашнего задания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b="1" dirty="0" smtClean="0">
                <a:latin typeface="Monotype Corsiva" pitchFamily="66" charset="0"/>
              </a:rPr>
              <a:t>4.    Речевая разминка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 smtClean="0">
                <a:latin typeface="Monotype Corsiva" pitchFamily="66" charset="0"/>
              </a:rPr>
              <a:t>Изучение </a:t>
            </a:r>
            <a:r>
              <a:rPr lang="ru-RU" b="1" dirty="0">
                <a:latin typeface="Monotype Corsiva" pitchFamily="66" charset="0"/>
              </a:rPr>
              <a:t>нового </a:t>
            </a:r>
            <a:r>
              <a:rPr lang="ru-RU" b="1" dirty="0" smtClean="0">
                <a:latin typeface="Monotype Corsiva" pitchFamily="66" charset="0"/>
              </a:rPr>
              <a:t> материала</a:t>
            </a:r>
            <a:endParaRPr lang="ru-RU" b="1" dirty="0">
              <a:latin typeface="Monotype Corsiva" pitchFamily="66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>
                <a:latin typeface="Monotype Corsiva" pitchFamily="66" charset="0"/>
              </a:rPr>
              <a:t>Закрепление изученного </a:t>
            </a:r>
            <a:r>
              <a:rPr lang="ru-RU" b="1" dirty="0" smtClean="0">
                <a:latin typeface="Monotype Corsiva" pitchFamily="66" charset="0"/>
              </a:rPr>
              <a:t>материала по теме</a:t>
            </a:r>
            <a:endParaRPr lang="ru-RU" b="1" dirty="0">
              <a:latin typeface="Monotype Corsiva" pitchFamily="66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>
                <a:latin typeface="Monotype Corsiva" pitchFamily="66" charset="0"/>
              </a:rPr>
              <a:t>Подведение итогов урока, формулировка домашнего задания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19870264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Фонетическая зарядка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cs typeface="Arial" charset="0"/>
              </a:rPr>
              <a:t> </a:t>
            </a:r>
            <a:r>
              <a:rPr lang="en-US" sz="4400" dirty="0">
                <a:cs typeface="Arial" charset="0"/>
              </a:rPr>
              <a:t>[r ] – </a:t>
            </a:r>
            <a:r>
              <a:rPr lang="en-US" sz="4400" dirty="0" smtClean="0">
                <a:cs typeface="Arial" charset="0"/>
              </a:rPr>
              <a:t>Railway , </a:t>
            </a:r>
            <a:r>
              <a:rPr lang="en-US" sz="4400" dirty="0" err="1" smtClean="0">
                <a:cs typeface="Arial" charset="0"/>
              </a:rPr>
              <a:t>Troitskoye</a:t>
            </a:r>
            <a:r>
              <a:rPr lang="en-US" sz="4400" dirty="0" smtClean="0">
                <a:cs typeface="Arial" charset="0"/>
              </a:rPr>
              <a:t>;</a:t>
            </a:r>
            <a:endParaRPr lang="en-US" sz="4400" dirty="0"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n-US" sz="4400" dirty="0">
                <a:cs typeface="Arial" charset="0"/>
              </a:rPr>
              <a:t> </a:t>
            </a:r>
            <a:r>
              <a:rPr lang="en-US" sz="4400" dirty="0" smtClean="0">
                <a:cs typeface="Arial" charset="0"/>
              </a:rPr>
              <a:t>[s] </a:t>
            </a:r>
            <a:r>
              <a:rPr lang="en-US" sz="4400" dirty="0">
                <a:cs typeface="Arial" charset="0"/>
              </a:rPr>
              <a:t>– </a:t>
            </a:r>
            <a:r>
              <a:rPr lang="en-US" sz="4400" dirty="0" smtClean="0">
                <a:cs typeface="Arial" charset="0"/>
              </a:rPr>
              <a:t>square, suburb, station, cinema, place</a:t>
            </a:r>
            <a:endParaRPr lang="en-US" sz="4400" dirty="0"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US" sz="4400" dirty="0">
              <a:cs typeface="Arial" charset="0"/>
            </a:endParaRPr>
          </a:p>
        </p:txBody>
      </p:sp>
      <p:pic>
        <p:nvPicPr>
          <p:cNvPr id="3076" name="Picture 4" descr="ALIEN03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221163"/>
            <a:ext cx="1512888" cy="2232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731715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2988" y="260350"/>
            <a:ext cx="7056437" cy="792163"/>
          </a:xfrm>
          <a:solidFill>
            <a:schemeClr val="bg1"/>
          </a:solidFill>
        </p:spPr>
        <p:txBody>
          <a:bodyPr/>
          <a:lstStyle/>
          <a:p>
            <a:r>
              <a:rPr lang="ru-RU" b="1" dirty="0">
                <a:solidFill>
                  <a:srgbClr val="993300"/>
                </a:solidFill>
                <a:latin typeface="Verdana" pitchFamily="34" charset="0"/>
              </a:rPr>
              <a:t>Речевая разминка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052513"/>
            <a:ext cx="7993063" cy="647700"/>
          </a:xfrm>
        </p:spPr>
        <p:txBody>
          <a:bodyPr/>
          <a:lstStyle/>
          <a:p>
            <a:r>
              <a:rPr lang="ru-RU" sz="3600" b="1">
                <a:latin typeface="Monotype Corsiva" pitchFamily="66" charset="0"/>
              </a:rPr>
              <a:t>Работа с новыми словами по теме урока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39750" y="1900573"/>
            <a:ext cx="3600450" cy="48320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The </a:t>
            </a:r>
            <a:r>
              <a:rPr lang="en-US" sz="2800" dirty="0" err="1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Troitskoye</a:t>
            </a:r>
            <a:r>
              <a:rPr lang="en-US" sz="2800" dirty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Suburb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Троицкое Предместье</a:t>
            </a:r>
            <a:endParaRPr lang="en-US" sz="2800" dirty="0">
              <a:solidFill>
                <a:srgbClr val="002060"/>
              </a:solidFill>
              <a:latin typeface="Arial Rounded MT Bold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The </a:t>
            </a:r>
            <a:r>
              <a:rPr lang="en-US" sz="2800" dirty="0" smtClean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Circus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Цирк</a:t>
            </a:r>
            <a:endParaRPr lang="en-US" sz="2800" dirty="0">
              <a:solidFill>
                <a:srgbClr val="002060"/>
              </a:solidFill>
              <a:latin typeface="Arial Rounded MT Bold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Gorky </a:t>
            </a:r>
            <a:r>
              <a:rPr lang="en-US" sz="2800" dirty="0" smtClean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Park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Парк Горького</a:t>
            </a:r>
            <a:endParaRPr lang="en-US" sz="2800" dirty="0">
              <a:solidFill>
                <a:srgbClr val="002060"/>
              </a:solidFill>
              <a:latin typeface="Arial Rounded MT Bold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The </a:t>
            </a:r>
            <a:r>
              <a:rPr lang="en-US" sz="2800" dirty="0" smtClean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capital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столица</a:t>
            </a:r>
          </a:p>
          <a:p>
            <a:r>
              <a:rPr lang="en-US" sz="2800" dirty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Pobeda </a:t>
            </a:r>
            <a:r>
              <a:rPr lang="en-US" sz="2800" dirty="0" smtClean="0">
                <a:solidFill>
                  <a:srgbClr val="002060"/>
                </a:solidFill>
                <a:latin typeface="Arial Rounded MT Bold" pitchFamily="34" charset="0"/>
                <a:cs typeface="Arial" pitchFamily="34" charset="0"/>
              </a:rPr>
              <a:t>Square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Площадь Победы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572000" y="1916113"/>
            <a:ext cx="4321175" cy="440120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Arial Rounded MT Bold" pitchFamily="34" charset="0"/>
              </a:rPr>
              <a:t>The Central Railway </a:t>
            </a:r>
            <a:r>
              <a:rPr lang="en-US" sz="2800" dirty="0" smtClean="0">
                <a:solidFill>
                  <a:srgbClr val="002060"/>
                </a:solidFill>
                <a:latin typeface="Arial Rounded MT Bold" pitchFamily="34" charset="0"/>
              </a:rPr>
              <a:t>Station</a:t>
            </a:r>
            <a:r>
              <a:rPr lang="ru-RU" sz="2800" dirty="0" smtClean="0">
                <a:solidFill>
                  <a:srgbClr val="002060"/>
                </a:solidFill>
                <a:latin typeface="Trebuchet MS" pitchFamily="34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Microsoft Sans Serif" pitchFamily="34" charset="0"/>
              </a:rPr>
              <a:t>Центральный железнодорожный </a:t>
            </a:r>
            <a:r>
              <a:rPr lang="ru-RU" sz="2800" dirty="0" smtClean="0">
                <a:solidFill>
                  <a:srgbClr val="002060"/>
                </a:solidFill>
                <a:latin typeface="Microsoft Sans Serif" pitchFamily="34" charset="0"/>
              </a:rPr>
              <a:t>вокзал</a:t>
            </a:r>
            <a:endParaRPr lang="en-US" sz="2800" dirty="0">
              <a:solidFill>
                <a:srgbClr val="002060"/>
              </a:solidFill>
              <a:latin typeface="Arial Rounded MT Bold" pitchFamily="34" charset="0"/>
            </a:endParaRPr>
          </a:p>
          <a:p>
            <a:r>
              <a:rPr lang="en-US" sz="2800" dirty="0">
                <a:solidFill>
                  <a:srgbClr val="002060"/>
                </a:solidFill>
                <a:latin typeface="Arial Rounded MT Bold" pitchFamily="34" charset="0"/>
              </a:rPr>
              <a:t>The Opera and Ballet </a:t>
            </a:r>
            <a:r>
              <a:rPr lang="en-US" sz="2800" dirty="0" smtClean="0">
                <a:solidFill>
                  <a:srgbClr val="002060"/>
                </a:solidFill>
                <a:latin typeface="Arial Rounded MT Bold" pitchFamily="34" charset="0"/>
              </a:rPr>
              <a:t>House</a:t>
            </a:r>
            <a:r>
              <a:rPr lang="ru-RU" sz="2800" dirty="0" smtClean="0">
                <a:solidFill>
                  <a:srgbClr val="002060"/>
                </a:solidFill>
                <a:latin typeface="Trebuchet MS" pitchFamily="34" charset="0"/>
              </a:rPr>
              <a:t>-</a:t>
            </a:r>
            <a:r>
              <a:rPr lang="ru-RU" sz="2800" dirty="0">
                <a:solidFill>
                  <a:srgbClr val="002060"/>
                </a:solidFill>
                <a:latin typeface="Microsoft Sans Serif" pitchFamily="34" charset="0"/>
              </a:rPr>
              <a:t>Дом Оперы и </a:t>
            </a:r>
            <a:r>
              <a:rPr lang="ru-RU" sz="2800" dirty="0" smtClean="0">
                <a:solidFill>
                  <a:srgbClr val="002060"/>
                </a:solidFill>
                <a:latin typeface="Microsoft Sans Serif" pitchFamily="34" charset="0"/>
              </a:rPr>
              <a:t>Балета</a:t>
            </a:r>
            <a:endParaRPr lang="en-US" sz="2800" dirty="0">
              <a:solidFill>
                <a:srgbClr val="002060"/>
              </a:solidFill>
              <a:latin typeface="Arial Rounded MT Bold" pitchFamily="34" charset="0"/>
            </a:endParaRPr>
          </a:p>
          <a:p>
            <a:r>
              <a:rPr lang="en-US" sz="2800" dirty="0">
                <a:solidFill>
                  <a:srgbClr val="002060"/>
                </a:solidFill>
                <a:latin typeface="Arial Rounded MT Bold" pitchFamily="34" charset="0"/>
              </a:rPr>
              <a:t>The National </a:t>
            </a:r>
            <a:r>
              <a:rPr lang="en-US" sz="2800" dirty="0" smtClean="0">
                <a:solidFill>
                  <a:srgbClr val="002060"/>
                </a:solidFill>
                <a:latin typeface="Arial Rounded MT Bold" pitchFamily="34" charset="0"/>
              </a:rPr>
              <a:t>Library</a:t>
            </a:r>
            <a:r>
              <a:rPr lang="ru-RU" sz="2800" dirty="0" smtClean="0">
                <a:solidFill>
                  <a:srgbClr val="002060"/>
                </a:solidFill>
                <a:latin typeface="Trebuchet MS" pitchFamily="34" charset="0"/>
              </a:rPr>
              <a:t>-</a:t>
            </a:r>
            <a:r>
              <a:rPr lang="ru-RU" sz="2800" dirty="0">
                <a:solidFill>
                  <a:srgbClr val="002060"/>
                </a:solidFill>
                <a:latin typeface="Microsoft Sans Serif" pitchFamily="34" charset="0"/>
              </a:rPr>
              <a:t>Национальная Библиотека </a:t>
            </a:r>
            <a:endParaRPr lang="en-US" sz="28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91592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build="p"/>
      <p:bldP spid="15366" grpId="0" animBg="1"/>
      <p:bldP spid="153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mhtml:file://C:\Users\Дмитрий\Desktop\Минск%20первомайский.%20_%20VeniVidi%20-%20отзывы%20и%20блоги%20туристов.mht!http://venividi.ru/files/img/1847/02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1" b="331"/>
          <a:stretch>
            <a:fillRect/>
          </a:stretch>
        </p:blipFill>
        <p:spPr bwMode="auto">
          <a:xfrm>
            <a:off x="21451" y="0"/>
            <a:ext cx="912254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77776" y="620688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The Central Railway Station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908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512" y="188640"/>
            <a:ext cx="8784976" cy="6408711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 rot="10800000">
            <a:off x="0" y="-2223685"/>
            <a:ext cx="6735818" cy="4447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25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mhtml:file://C:\Users\Дмитрий\Desktop\Минск%20первомайский.%20_%20VeniVidi%20-%20отзывы%20и%20блоги%20туристов.mht!http://venividi.ru/files/img/1847/02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2" y="908720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The Troitskoye Suburb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209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124744"/>
            <a:ext cx="338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The Opera and Ballet House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947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28" y="0"/>
            <a:ext cx="91623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04664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The Circus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857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417</Words>
  <Application>Microsoft Office PowerPoint</Application>
  <PresentationFormat>Экран (4:3)</PresentationFormat>
  <Paragraphs>77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Minsk, the capital of Belarus  Урок английского языка в 5 классе</vt:lpstr>
      <vt:lpstr>Цели урока</vt:lpstr>
      <vt:lpstr>Этапы урока</vt:lpstr>
      <vt:lpstr>Фонетическая зарядка</vt:lpstr>
      <vt:lpstr>Речевая разминка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There are a lot of cinemas and theatres in Minsk. The most beautiful theatre is the  Opera and Ballet House. </vt:lpstr>
      <vt:lpstr>Слайд 19</vt:lpstr>
      <vt:lpstr>Next to the park there is the Circus. There you can see acrobats and clowns, lions, tigers, bears and horses.</vt:lpstr>
      <vt:lpstr>Слайд 21</vt:lpstr>
      <vt:lpstr>Вопросы на закрепление нового материала:</vt:lpstr>
      <vt:lpstr>Домашнее задание</vt:lpstr>
      <vt:lpstr>Слайд 24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Borbet</cp:lastModifiedBy>
  <cp:revision>23</cp:revision>
  <dcterms:created xsi:type="dcterms:W3CDTF">2011-02-12T18:37:41Z</dcterms:created>
  <dcterms:modified xsi:type="dcterms:W3CDTF">2011-02-18T09:13:34Z</dcterms:modified>
</cp:coreProperties>
</file>