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6" r:id="rId5"/>
    <p:sldId id="271" r:id="rId6"/>
    <p:sldId id="267" r:id="rId7"/>
    <p:sldId id="272" r:id="rId8"/>
    <p:sldId id="273" r:id="rId9"/>
    <p:sldId id="274" r:id="rId10"/>
    <p:sldId id="262" r:id="rId11"/>
    <p:sldId id="263" r:id="rId12"/>
    <p:sldId id="275" r:id="rId13"/>
    <p:sldId id="264" r:id="rId14"/>
    <p:sldId id="280" r:id="rId15"/>
    <p:sldId id="284" r:id="rId16"/>
    <p:sldId id="285" r:id="rId17"/>
    <p:sldId id="287" r:id="rId18"/>
    <p:sldId id="288" r:id="rId19"/>
    <p:sldId id="289" r:id="rId20"/>
    <p:sldId id="290" r:id="rId21"/>
    <p:sldId id="291" r:id="rId22"/>
    <p:sldId id="265" r:id="rId23"/>
    <p:sldId id="276" r:id="rId24"/>
    <p:sldId id="277" r:id="rId25"/>
    <p:sldId id="293" r:id="rId26"/>
    <p:sldId id="282" r:id="rId27"/>
    <p:sldId id="294" r:id="rId28"/>
    <p:sldId id="279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FF"/>
    <a:srgbClr val="9966FF"/>
    <a:srgbClr val="3399FF"/>
    <a:srgbClr val="FF0066"/>
    <a:srgbClr val="CCFF33"/>
    <a:srgbClr val="00CCFF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image" Target="../media/image76.wmf"/><Relationship Id="rId18" Type="http://schemas.openxmlformats.org/officeDocument/2006/relationships/image" Target="../media/image81.wmf"/><Relationship Id="rId3" Type="http://schemas.openxmlformats.org/officeDocument/2006/relationships/image" Target="../media/image66.wmf"/><Relationship Id="rId21" Type="http://schemas.openxmlformats.org/officeDocument/2006/relationships/image" Target="../media/image19.wmf"/><Relationship Id="rId7" Type="http://schemas.openxmlformats.org/officeDocument/2006/relationships/image" Target="../media/image70.wmf"/><Relationship Id="rId12" Type="http://schemas.openxmlformats.org/officeDocument/2006/relationships/image" Target="../media/image75.wmf"/><Relationship Id="rId17" Type="http://schemas.openxmlformats.org/officeDocument/2006/relationships/image" Target="../media/image80.wmf"/><Relationship Id="rId2" Type="http://schemas.openxmlformats.org/officeDocument/2006/relationships/image" Target="../media/image65.wmf"/><Relationship Id="rId16" Type="http://schemas.openxmlformats.org/officeDocument/2006/relationships/image" Target="../media/image79.wmf"/><Relationship Id="rId20" Type="http://schemas.openxmlformats.org/officeDocument/2006/relationships/image" Target="../media/image18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11" Type="http://schemas.openxmlformats.org/officeDocument/2006/relationships/image" Target="../media/image74.wmf"/><Relationship Id="rId5" Type="http://schemas.openxmlformats.org/officeDocument/2006/relationships/image" Target="../media/image68.wmf"/><Relationship Id="rId15" Type="http://schemas.openxmlformats.org/officeDocument/2006/relationships/image" Target="../media/image78.wmf"/><Relationship Id="rId10" Type="http://schemas.openxmlformats.org/officeDocument/2006/relationships/image" Target="../media/image73.wmf"/><Relationship Id="rId19" Type="http://schemas.openxmlformats.org/officeDocument/2006/relationships/image" Target="../media/image17.wmf"/><Relationship Id="rId4" Type="http://schemas.openxmlformats.org/officeDocument/2006/relationships/image" Target="../media/image67.wmf"/><Relationship Id="rId9" Type="http://schemas.openxmlformats.org/officeDocument/2006/relationships/image" Target="../media/image72.wmf"/><Relationship Id="rId14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16.wmf"/><Relationship Id="rId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17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18.wmf"/><Relationship Id="rId5" Type="http://schemas.openxmlformats.org/officeDocument/2006/relationships/image" Target="../media/image19.wmf"/><Relationship Id="rId4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19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10" Type="http://schemas.openxmlformats.org/officeDocument/2006/relationships/image" Target="../media/image48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37.wmf"/><Relationship Id="rId4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image" Target="../media/image37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12" Type="http://schemas.openxmlformats.org/officeDocument/2006/relationships/image" Target="../media/image55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11" Type="http://schemas.openxmlformats.org/officeDocument/2006/relationships/image" Target="../media/image19.wmf"/><Relationship Id="rId5" Type="http://schemas.openxmlformats.org/officeDocument/2006/relationships/image" Target="../media/image60.wmf"/><Relationship Id="rId10" Type="http://schemas.openxmlformats.org/officeDocument/2006/relationships/image" Target="../media/image18.wmf"/><Relationship Id="rId4" Type="http://schemas.openxmlformats.org/officeDocument/2006/relationships/image" Target="../media/image59.wmf"/><Relationship Id="rId9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31565-99A0-4561-90B3-503331DEC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87472-3CA2-44BE-AA5A-AEDA57A13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5F50B-BAAE-4C21-A18B-C28AD389B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299DF-5E25-498A-A157-2409C5389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2EF59-E810-4462-8E50-E21FDF152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D4A99-6696-4B23-A588-1AA1AA38D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A5EE3-1068-4CE6-8337-E19A010B9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6788C-C675-4CA2-9979-7DD35354E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57859-C751-4F10-8E92-617BEE662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59951-0691-4D36-878E-7183D0BB7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E4A2E-EB3D-4F57-B642-8BC01D100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4342B-B97C-4A87-804D-3F5B7441B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BC06C-C07E-4ECC-B1EE-5B712F758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3A144-2A7A-4D64-B917-D118ACF7E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2887B-73F4-447C-8E6F-D6A3DFC8F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BD357-5442-41BE-8AFC-8CA286F46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3ECD-27B7-4E2E-BA4A-8F5CDFDC6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00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smtClean="0"/>
            </a:lvl1pPr>
          </a:lstStyle>
          <a:p>
            <a:pPr>
              <a:defRPr/>
            </a:pPr>
            <a:fld id="{325EDD79-C578-49DD-A41A-D19F564B3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12" Type="http://schemas.openxmlformats.org/officeDocument/2006/relationships/oleObject" Target="../embeddings/oleObject56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\&#1042;&#1072;&#1083;&#1077;&#1085;&#1090;&#1080;&#1085;&#1072;%20&#1042;&#1083;&#1072;&#1076;&#1080;&#1084;&#1080;&#1088;&#1086;&#1074;&#1085;&#1072;\&#1055;&#1088;&#1077;&#1079;&#1077;&#1085;&#1090;&#1072;&#1094;&#1080;&#1080;\&#1060;&#1080;&#1079;&#1080;&#1082;&#1072;\Enigma%20-%20Sadness.mp3" TargetMode="Externa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oleObject" Target="../embeddings/oleObject71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6.bin"/><Relationship Id="rId12" Type="http://schemas.openxmlformats.org/officeDocument/2006/relationships/oleObject" Target="../embeddings/oleObject70.bin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7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73.bin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Relationship Id="rId14" Type="http://schemas.openxmlformats.org/officeDocument/2006/relationships/oleObject" Target="../embeddings/oleObject7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oleObject" Target="../embeddings/oleObject88.bin"/><Relationship Id="rId18" Type="http://schemas.openxmlformats.org/officeDocument/2006/relationships/oleObject" Target="../embeddings/oleObject93.bin"/><Relationship Id="rId3" Type="http://schemas.openxmlformats.org/officeDocument/2006/relationships/oleObject" Target="../embeddings/oleObject78.bin"/><Relationship Id="rId21" Type="http://schemas.openxmlformats.org/officeDocument/2006/relationships/oleObject" Target="../embeddings/oleObject96.bin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7.bin"/><Relationship Id="rId17" Type="http://schemas.openxmlformats.org/officeDocument/2006/relationships/oleObject" Target="../embeddings/oleObject92.bin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91.bin"/><Relationship Id="rId20" Type="http://schemas.openxmlformats.org/officeDocument/2006/relationships/oleObject" Target="../embeddings/oleObject95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81.bin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0.bin"/><Relationship Id="rId15" Type="http://schemas.openxmlformats.org/officeDocument/2006/relationships/oleObject" Target="../embeddings/oleObject90.bin"/><Relationship Id="rId23" Type="http://schemas.openxmlformats.org/officeDocument/2006/relationships/oleObject" Target="../embeddings/oleObject98.bin"/><Relationship Id="rId10" Type="http://schemas.openxmlformats.org/officeDocument/2006/relationships/oleObject" Target="../embeddings/oleObject85.bin"/><Relationship Id="rId19" Type="http://schemas.openxmlformats.org/officeDocument/2006/relationships/oleObject" Target="../embeddings/oleObject94.bin"/><Relationship Id="rId4" Type="http://schemas.openxmlformats.org/officeDocument/2006/relationships/oleObject" Target="../embeddings/oleObject79.bin"/><Relationship Id="rId9" Type="http://schemas.openxmlformats.org/officeDocument/2006/relationships/oleObject" Target="../embeddings/oleObject84.bin"/><Relationship Id="rId14" Type="http://schemas.openxmlformats.org/officeDocument/2006/relationships/oleObject" Target="../embeddings/oleObject89.bin"/><Relationship Id="rId22" Type="http://schemas.openxmlformats.org/officeDocument/2006/relationships/oleObject" Target="../embeddings/oleObject9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gif"/><Relationship Id="rId2" Type="http://schemas.openxmlformats.org/officeDocument/2006/relationships/slideLayout" Target="../slideLayouts/slideLayout17.xml"/><Relationship Id="rId1" Type="http://schemas.openxmlformats.org/officeDocument/2006/relationships/video" Target="file:///D:\Tamara\8%20&#1082;&#1083;&#1072;&#1089;\&#1060;&#1080;&#1079;&#1080;&#1082;&#1072;%208%20&#1082;&#1083;&#1072;&#1089;&#1089;\&#1069;&#1083;&#1077;&#1082;&#1090;&#1088;&#1099;&#1095;&#1085;&#1099;&#1103;%20&#1079;'&#1103;&#1074;&#1099;\Malunki\32.mpeg" TargetMode="External"/><Relationship Id="rId6" Type="http://schemas.openxmlformats.org/officeDocument/2006/relationships/image" Target="../media/image87.gif"/><Relationship Id="rId5" Type="http://schemas.openxmlformats.org/officeDocument/2006/relationships/image" Target="../media/image86.gif"/><Relationship Id="rId4" Type="http://schemas.openxmlformats.org/officeDocument/2006/relationships/image" Target="../media/image8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24.wmf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24.wmf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7921625" cy="2951163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00FF"/>
                </a:solidFill>
              </a:rPr>
              <a:t>Решение задач по теме «Последовательное и параллельное  соединение проводников»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260350"/>
            <a:ext cx="5761038" cy="1752600"/>
          </a:xfrm>
        </p:spPr>
        <p:txBody>
          <a:bodyPr/>
          <a:lstStyle/>
          <a:p>
            <a:pPr algn="l" eaLnBrk="1" hangingPunct="1"/>
            <a:r>
              <a:rPr lang="ru-RU" sz="2800" b="1" i="1" smtClean="0">
                <a:solidFill>
                  <a:srgbClr val="FF00FF"/>
                </a:solidFill>
              </a:rPr>
              <a:t>…</a:t>
            </a:r>
            <a:r>
              <a:rPr lang="ru-RU" sz="2800" b="1" i="1" smtClean="0">
                <a:solidFill>
                  <a:srgbClr val="CC00CC"/>
                </a:solidFill>
              </a:rPr>
              <a:t>Ум заключается не только</a:t>
            </a:r>
          </a:p>
          <a:p>
            <a:pPr algn="l" eaLnBrk="1" hangingPunct="1"/>
            <a:r>
              <a:rPr lang="ru-RU" sz="2800" b="1" i="1" smtClean="0">
                <a:solidFill>
                  <a:srgbClr val="CC00CC"/>
                </a:solidFill>
              </a:rPr>
              <a:t>в знании, но и в умении </a:t>
            </a:r>
            <a:r>
              <a:rPr lang="en-US" sz="2800" b="1" i="1" smtClean="0">
                <a:solidFill>
                  <a:srgbClr val="CC00CC"/>
                </a:solidFill>
              </a:rPr>
              <a:t>прилагать знани</a:t>
            </a:r>
            <a:r>
              <a:rPr lang="ru-RU" sz="2800" b="1" i="1" smtClean="0">
                <a:solidFill>
                  <a:srgbClr val="CC00CC"/>
                </a:solidFill>
              </a:rPr>
              <a:t>е</a:t>
            </a:r>
            <a:r>
              <a:rPr lang="en-US" sz="2800" b="1" i="1" smtClean="0">
                <a:solidFill>
                  <a:srgbClr val="CC00CC"/>
                </a:solidFill>
              </a:rPr>
              <a:t> на деле.</a:t>
            </a:r>
          </a:p>
        </p:txBody>
      </p:sp>
      <p:pic>
        <p:nvPicPr>
          <p:cNvPr id="13316" name="Picture 4" descr="09d-i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891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09d-i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652963"/>
            <a:ext cx="241141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588125" y="1700213"/>
            <a:ext cx="22145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400" b="1">
                <a:solidFill>
                  <a:srgbClr val="6600FF"/>
                </a:solidFill>
              </a:rPr>
              <a:t>Аристотель</a:t>
            </a:r>
            <a:endParaRPr lang="ru-RU" sz="240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4114800" cy="719138"/>
          </a:xfrm>
        </p:spPr>
        <p:txBody>
          <a:bodyPr/>
          <a:lstStyle/>
          <a:p>
            <a:pPr algn="l" eaLnBrk="1" hangingPunct="1"/>
            <a:r>
              <a:rPr lang="ru-RU" sz="3600" b="1" i="1" smtClean="0">
                <a:solidFill>
                  <a:srgbClr val="0000FF"/>
                </a:solidFill>
              </a:rPr>
              <a:t>Работа в парах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5554663" cy="14398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CC0099"/>
                </a:solidFill>
              </a:rPr>
              <a:t>Какие сопротивления можно получить, имея три резистора по </a:t>
            </a:r>
            <a:r>
              <a:rPr lang="ru-RU" b="1" i="1" smtClean="0">
                <a:solidFill>
                  <a:srgbClr val="0000FF"/>
                </a:solidFill>
              </a:rPr>
              <a:t>6 </a:t>
            </a:r>
            <a:r>
              <a:rPr lang="ru-RU" sz="2800" b="1" i="1" smtClean="0">
                <a:solidFill>
                  <a:srgbClr val="0000FF"/>
                </a:solidFill>
              </a:rPr>
              <a:t>кОм</a:t>
            </a:r>
            <a:r>
              <a:rPr lang="ru-RU" sz="2800" b="1" i="1" smtClean="0">
                <a:solidFill>
                  <a:srgbClr val="CC0099"/>
                </a:solidFill>
              </a:rPr>
              <a:t> каждый?</a:t>
            </a:r>
          </a:p>
        </p:txBody>
      </p:sp>
      <p:pic>
        <p:nvPicPr>
          <p:cNvPr id="22532" name="Picture 4" descr="10b-i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0"/>
            <a:ext cx="31686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2276475"/>
            <a:ext cx="409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1)</a:t>
            </a:r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250825" y="285273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2)</a:t>
            </a:r>
          </a:p>
        </p:txBody>
      </p:sp>
      <p:sp>
        <p:nvSpPr>
          <p:cNvPr id="17415" name="Text Box 17"/>
          <p:cNvSpPr txBox="1">
            <a:spLocks noChangeArrowheads="1"/>
          </p:cNvSpPr>
          <p:nvPr/>
        </p:nvSpPr>
        <p:spPr bwMode="auto">
          <a:xfrm>
            <a:off x="250825" y="35734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3)</a:t>
            </a:r>
          </a:p>
        </p:txBody>
      </p:sp>
      <p:sp>
        <p:nvSpPr>
          <p:cNvPr id="17416" name="Text Box 25"/>
          <p:cNvSpPr txBox="1">
            <a:spLocks noChangeArrowheads="1"/>
          </p:cNvSpPr>
          <p:nvPr/>
        </p:nvSpPr>
        <p:spPr bwMode="auto">
          <a:xfrm>
            <a:off x="250825" y="46529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4)</a:t>
            </a:r>
          </a:p>
        </p:txBody>
      </p:sp>
      <p:grpSp>
        <p:nvGrpSpPr>
          <p:cNvPr id="17417" name="Group 129"/>
          <p:cNvGrpSpPr>
            <a:grpSpLocks/>
          </p:cNvGrpSpPr>
          <p:nvPr/>
        </p:nvGrpSpPr>
        <p:grpSpPr bwMode="auto">
          <a:xfrm>
            <a:off x="1331913" y="4508500"/>
            <a:ext cx="1511300" cy="649288"/>
            <a:chOff x="385" y="2568"/>
            <a:chExt cx="907" cy="363"/>
          </a:xfrm>
        </p:grpSpPr>
        <p:sp>
          <p:nvSpPr>
            <p:cNvPr id="17598" name="Rectangle 26"/>
            <p:cNvSpPr>
              <a:spLocks noChangeArrowheads="1"/>
            </p:cNvSpPr>
            <p:nvPr/>
          </p:nvSpPr>
          <p:spPr bwMode="auto">
            <a:xfrm>
              <a:off x="703" y="2568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99" name="Rectangle 27"/>
            <p:cNvSpPr>
              <a:spLocks noChangeArrowheads="1"/>
            </p:cNvSpPr>
            <p:nvPr/>
          </p:nvSpPr>
          <p:spPr bwMode="auto">
            <a:xfrm>
              <a:off x="703" y="2795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00" name="Line 28"/>
            <p:cNvSpPr>
              <a:spLocks noChangeShapeType="1"/>
            </p:cNvSpPr>
            <p:nvPr/>
          </p:nvSpPr>
          <p:spPr bwMode="auto">
            <a:xfrm flipH="1">
              <a:off x="521" y="265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1" name="Line 29"/>
            <p:cNvSpPr>
              <a:spLocks noChangeShapeType="1"/>
            </p:cNvSpPr>
            <p:nvPr/>
          </p:nvSpPr>
          <p:spPr bwMode="auto">
            <a:xfrm flipH="1">
              <a:off x="521" y="284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2" name="Line 30"/>
            <p:cNvSpPr>
              <a:spLocks noChangeShapeType="1"/>
            </p:cNvSpPr>
            <p:nvPr/>
          </p:nvSpPr>
          <p:spPr bwMode="auto">
            <a:xfrm flipH="1">
              <a:off x="975" y="265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3" name="Line 31"/>
            <p:cNvSpPr>
              <a:spLocks noChangeShapeType="1"/>
            </p:cNvSpPr>
            <p:nvPr/>
          </p:nvSpPr>
          <p:spPr bwMode="auto">
            <a:xfrm flipH="1">
              <a:off x="975" y="284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4" name="Line 32"/>
            <p:cNvSpPr>
              <a:spLocks noChangeShapeType="1"/>
            </p:cNvSpPr>
            <p:nvPr/>
          </p:nvSpPr>
          <p:spPr bwMode="auto">
            <a:xfrm>
              <a:off x="521" y="2659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5" name="Line 33"/>
            <p:cNvSpPr>
              <a:spLocks noChangeShapeType="1"/>
            </p:cNvSpPr>
            <p:nvPr/>
          </p:nvSpPr>
          <p:spPr bwMode="auto">
            <a:xfrm>
              <a:off x="1156" y="2659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6" name="Line 34"/>
            <p:cNvSpPr>
              <a:spLocks noChangeShapeType="1"/>
            </p:cNvSpPr>
            <p:nvPr/>
          </p:nvSpPr>
          <p:spPr bwMode="auto">
            <a:xfrm flipH="1">
              <a:off x="385" y="2750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7" name="Line 35"/>
            <p:cNvSpPr>
              <a:spLocks noChangeShapeType="1"/>
            </p:cNvSpPr>
            <p:nvPr/>
          </p:nvSpPr>
          <p:spPr bwMode="auto">
            <a:xfrm>
              <a:off x="1156" y="2750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18" name="Text Box 36"/>
          <p:cNvSpPr txBox="1">
            <a:spLocks noChangeArrowheads="1"/>
          </p:cNvSpPr>
          <p:nvPr/>
        </p:nvSpPr>
        <p:spPr bwMode="auto">
          <a:xfrm>
            <a:off x="250825" y="5661025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5)</a:t>
            </a:r>
          </a:p>
        </p:txBody>
      </p:sp>
      <p:grpSp>
        <p:nvGrpSpPr>
          <p:cNvPr id="17419" name="Group 128"/>
          <p:cNvGrpSpPr>
            <a:grpSpLocks/>
          </p:cNvGrpSpPr>
          <p:nvPr/>
        </p:nvGrpSpPr>
        <p:grpSpPr bwMode="auto">
          <a:xfrm>
            <a:off x="1116013" y="5373688"/>
            <a:ext cx="1873250" cy="1008062"/>
            <a:chOff x="385" y="3022"/>
            <a:chExt cx="953" cy="499"/>
          </a:xfrm>
        </p:grpSpPr>
        <p:sp>
          <p:nvSpPr>
            <p:cNvPr id="17583" name="Rectangle 37"/>
            <p:cNvSpPr>
              <a:spLocks noChangeArrowheads="1"/>
            </p:cNvSpPr>
            <p:nvPr/>
          </p:nvSpPr>
          <p:spPr bwMode="auto">
            <a:xfrm>
              <a:off x="703" y="302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4" name="Rectangle 38"/>
            <p:cNvSpPr>
              <a:spLocks noChangeArrowheads="1"/>
            </p:cNvSpPr>
            <p:nvPr/>
          </p:nvSpPr>
          <p:spPr bwMode="auto">
            <a:xfrm>
              <a:off x="703" y="3203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5" name="Rectangle 39"/>
            <p:cNvSpPr>
              <a:spLocks noChangeArrowheads="1"/>
            </p:cNvSpPr>
            <p:nvPr/>
          </p:nvSpPr>
          <p:spPr bwMode="auto">
            <a:xfrm>
              <a:off x="703" y="3385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6" name="Line 40"/>
            <p:cNvSpPr>
              <a:spLocks noChangeShapeType="1"/>
            </p:cNvSpPr>
            <p:nvPr/>
          </p:nvSpPr>
          <p:spPr bwMode="auto">
            <a:xfrm flipH="1">
              <a:off x="521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7" name="Line 41"/>
            <p:cNvSpPr>
              <a:spLocks noChangeShapeType="1"/>
            </p:cNvSpPr>
            <p:nvPr/>
          </p:nvSpPr>
          <p:spPr bwMode="auto">
            <a:xfrm flipH="1">
              <a:off x="521" y="3294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8" name="Line 42"/>
            <p:cNvSpPr>
              <a:spLocks noChangeShapeType="1"/>
            </p:cNvSpPr>
            <p:nvPr/>
          </p:nvSpPr>
          <p:spPr bwMode="auto">
            <a:xfrm flipH="1">
              <a:off x="521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9" name="Line 43"/>
            <p:cNvSpPr>
              <a:spLocks noChangeShapeType="1"/>
            </p:cNvSpPr>
            <p:nvPr/>
          </p:nvSpPr>
          <p:spPr bwMode="auto">
            <a:xfrm flipH="1">
              <a:off x="1020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0" name="Line 44"/>
            <p:cNvSpPr>
              <a:spLocks noChangeShapeType="1"/>
            </p:cNvSpPr>
            <p:nvPr/>
          </p:nvSpPr>
          <p:spPr bwMode="auto">
            <a:xfrm flipH="1">
              <a:off x="1020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1" name="Line 45"/>
            <p:cNvSpPr>
              <a:spLocks noChangeShapeType="1"/>
            </p:cNvSpPr>
            <p:nvPr/>
          </p:nvSpPr>
          <p:spPr bwMode="auto">
            <a:xfrm flipH="1">
              <a:off x="1020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2" name="Line 46"/>
            <p:cNvSpPr>
              <a:spLocks noChangeShapeType="1"/>
            </p:cNvSpPr>
            <p:nvPr/>
          </p:nvSpPr>
          <p:spPr bwMode="auto">
            <a:xfrm flipH="1">
              <a:off x="1020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3" name="Line 50"/>
            <p:cNvSpPr>
              <a:spLocks noChangeShapeType="1"/>
            </p:cNvSpPr>
            <p:nvPr/>
          </p:nvSpPr>
          <p:spPr bwMode="auto">
            <a:xfrm flipH="1">
              <a:off x="1020" y="3294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4" name="Line 51"/>
            <p:cNvSpPr>
              <a:spLocks noChangeShapeType="1"/>
            </p:cNvSpPr>
            <p:nvPr/>
          </p:nvSpPr>
          <p:spPr bwMode="auto">
            <a:xfrm>
              <a:off x="521" y="3113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5" name="Line 52"/>
            <p:cNvSpPr>
              <a:spLocks noChangeShapeType="1"/>
            </p:cNvSpPr>
            <p:nvPr/>
          </p:nvSpPr>
          <p:spPr bwMode="auto">
            <a:xfrm flipV="1">
              <a:off x="1202" y="3113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6" name="Line 53"/>
            <p:cNvSpPr>
              <a:spLocks noChangeShapeType="1"/>
            </p:cNvSpPr>
            <p:nvPr/>
          </p:nvSpPr>
          <p:spPr bwMode="auto">
            <a:xfrm flipH="1">
              <a:off x="385" y="3294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7" name="Line 54"/>
            <p:cNvSpPr>
              <a:spLocks noChangeShapeType="1"/>
            </p:cNvSpPr>
            <p:nvPr/>
          </p:nvSpPr>
          <p:spPr bwMode="auto">
            <a:xfrm>
              <a:off x="1202" y="3294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0" name="Text Box 55"/>
          <p:cNvSpPr txBox="1">
            <a:spLocks noChangeArrowheads="1"/>
          </p:cNvSpPr>
          <p:nvPr/>
        </p:nvSpPr>
        <p:spPr bwMode="auto">
          <a:xfrm>
            <a:off x="5003800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6)</a:t>
            </a:r>
          </a:p>
        </p:txBody>
      </p:sp>
      <p:sp>
        <p:nvSpPr>
          <p:cNvPr id="17421" name="Rectangle 61"/>
          <p:cNvSpPr>
            <a:spLocks noChangeArrowheads="1"/>
          </p:cNvSpPr>
          <p:nvPr/>
        </p:nvSpPr>
        <p:spPr bwMode="auto">
          <a:xfrm>
            <a:off x="10550525" y="4581525"/>
            <a:ext cx="481013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Rectangle 62"/>
          <p:cNvSpPr>
            <a:spLocks noChangeArrowheads="1"/>
          </p:cNvSpPr>
          <p:nvPr/>
        </p:nvSpPr>
        <p:spPr bwMode="auto">
          <a:xfrm>
            <a:off x="11269663" y="4581525"/>
            <a:ext cx="481012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23" name="Group 96"/>
          <p:cNvGrpSpPr>
            <a:grpSpLocks/>
          </p:cNvGrpSpPr>
          <p:nvPr/>
        </p:nvGrpSpPr>
        <p:grpSpPr bwMode="auto">
          <a:xfrm>
            <a:off x="5795963" y="3716338"/>
            <a:ext cx="2305050" cy="647700"/>
            <a:chOff x="3288" y="2160"/>
            <a:chExt cx="1452" cy="408"/>
          </a:xfrm>
        </p:grpSpPr>
        <p:sp>
          <p:nvSpPr>
            <p:cNvPr id="17569" name="Rectangle 56"/>
            <p:cNvSpPr>
              <a:spLocks noChangeArrowheads="1"/>
            </p:cNvSpPr>
            <p:nvPr/>
          </p:nvSpPr>
          <p:spPr bwMode="auto">
            <a:xfrm>
              <a:off x="3606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0" name="Rectangle 57"/>
            <p:cNvSpPr>
              <a:spLocks noChangeArrowheads="1"/>
            </p:cNvSpPr>
            <p:nvPr/>
          </p:nvSpPr>
          <p:spPr bwMode="auto">
            <a:xfrm>
              <a:off x="4059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1" name="Rectangle 58"/>
            <p:cNvSpPr>
              <a:spLocks noChangeArrowheads="1"/>
            </p:cNvSpPr>
            <p:nvPr/>
          </p:nvSpPr>
          <p:spPr bwMode="auto">
            <a:xfrm>
              <a:off x="3606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2" name="Rectangle 59"/>
            <p:cNvSpPr>
              <a:spLocks noChangeArrowheads="1"/>
            </p:cNvSpPr>
            <p:nvPr/>
          </p:nvSpPr>
          <p:spPr bwMode="auto">
            <a:xfrm>
              <a:off x="4059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3" name="Rectangle 60"/>
            <p:cNvSpPr>
              <a:spLocks noChangeArrowheads="1"/>
            </p:cNvSpPr>
            <p:nvPr/>
          </p:nvSpPr>
          <p:spPr bwMode="auto">
            <a:xfrm>
              <a:off x="3833" y="243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4" name="Line 63"/>
            <p:cNvSpPr>
              <a:spLocks noChangeShapeType="1"/>
            </p:cNvSpPr>
            <p:nvPr/>
          </p:nvSpPr>
          <p:spPr bwMode="auto">
            <a:xfrm>
              <a:off x="3923" y="225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5" name="Line 64"/>
            <p:cNvSpPr>
              <a:spLocks noChangeShapeType="1"/>
            </p:cNvSpPr>
            <p:nvPr/>
          </p:nvSpPr>
          <p:spPr bwMode="auto">
            <a:xfrm flipH="1">
              <a:off x="3424" y="2205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6" name="Line 65"/>
            <p:cNvSpPr>
              <a:spLocks noChangeShapeType="1"/>
            </p:cNvSpPr>
            <p:nvPr/>
          </p:nvSpPr>
          <p:spPr bwMode="auto">
            <a:xfrm>
              <a:off x="4377" y="2205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7" name="Line 66"/>
            <p:cNvSpPr>
              <a:spLocks noChangeShapeType="1"/>
            </p:cNvSpPr>
            <p:nvPr/>
          </p:nvSpPr>
          <p:spPr bwMode="auto">
            <a:xfrm flipH="1">
              <a:off x="3424" y="2523"/>
              <a:ext cx="4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8" name="Line 68"/>
            <p:cNvSpPr>
              <a:spLocks noChangeShapeType="1"/>
            </p:cNvSpPr>
            <p:nvPr/>
          </p:nvSpPr>
          <p:spPr bwMode="auto">
            <a:xfrm>
              <a:off x="4150" y="2523"/>
              <a:ext cx="4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9" name="Line 69"/>
            <p:cNvSpPr>
              <a:spLocks noChangeShapeType="1"/>
            </p:cNvSpPr>
            <p:nvPr/>
          </p:nvSpPr>
          <p:spPr bwMode="auto">
            <a:xfrm>
              <a:off x="3424" y="220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0" name="Line 70"/>
            <p:cNvSpPr>
              <a:spLocks noChangeShapeType="1"/>
            </p:cNvSpPr>
            <p:nvPr/>
          </p:nvSpPr>
          <p:spPr bwMode="auto">
            <a:xfrm>
              <a:off x="4558" y="220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1" name="Line 71"/>
            <p:cNvSpPr>
              <a:spLocks noChangeShapeType="1"/>
            </p:cNvSpPr>
            <p:nvPr/>
          </p:nvSpPr>
          <p:spPr bwMode="auto">
            <a:xfrm flipH="1">
              <a:off x="3288" y="234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2" name="Line 72"/>
            <p:cNvSpPr>
              <a:spLocks noChangeShapeType="1"/>
            </p:cNvSpPr>
            <p:nvPr/>
          </p:nvSpPr>
          <p:spPr bwMode="auto">
            <a:xfrm>
              <a:off x="4558" y="2341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4" name="Text Box 73"/>
          <p:cNvSpPr txBox="1">
            <a:spLocks noChangeArrowheads="1"/>
          </p:cNvSpPr>
          <p:nvPr/>
        </p:nvSpPr>
        <p:spPr bwMode="auto">
          <a:xfrm>
            <a:off x="4787900" y="48688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7)</a:t>
            </a:r>
          </a:p>
        </p:txBody>
      </p:sp>
      <p:grpSp>
        <p:nvGrpSpPr>
          <p:cNvPr id="17425" name="Group 97"/>
          <p:cNvGrpSpPr>
            <a:grpSpLocks/>
          </p:cNvGrpSpPr>
          <p:nvPr/>
        </p:nvGrpSpPr>
        <p:grpSpPr bwMode="auto">
          <a:xfrm>
            <a:off x="1042988" y="2349500"/>
            <a:ext cx="1223962" cy="215900"/>
            <a:chOff x="612" y="1752"/>
            <a:chExt cx="817" cy="136"/>
          </a:xfrm>
        </p:grpSpPr>
        <p:sp>
          <p:nvSpPr>
            <p:cNvPr id="17564" name="Rectangle 6"/>
            <p:cNvSpPr>
              <a:spLocks noChangeArrowheads="1"/>
            </p:cNvSpPr>
            <p:nvPr/>
          </p:nvSpPr>
          <p:spPr bwMode="auto">
            <a:xfrm>
              <a:off x="884" y="175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65" name="Line 7"/>
            <p:cNvSpPr>
              <a:spLocks noChangeShapeType="1"/>
            </p:cNvSpPr>
            <p:nvPr/>
          </p:nvSpPr>
          <p:spPr bwMode="auto">
            <a:xfrm flipH="1">
              <a:off x="612" y="17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6" name="Line 9"/>
            <p:cNvSpPr>
              <a:spLocks noChangeShapeType="1"/>
            </p:cNvSpPr>
            <p:nvPr/>
          </p:nvSpPr>
          <p:spPr bwMode="auto">
            <a:xfrm>
              <a:off x="1202" y="179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7" name="Line 10"/>
            <p:cNvSpPr>
              <a:spLocks noChangeShapeType="1"/>
            </p:cNvSpPr>
            <p:nvPr/>
          </p:nvSpPr>
          <p:spPr bwMode="auto">
            <a:xfrm>
              <a:off x="1202" y="1798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8" name="Rectangle 74"/>
            <p:cNvSpPr>
              <a:spLocks noChangeArrowheads="1"/>
            </p:cNvSpPr>
            <p:nvPr/>
          </p:nvSpPr>
          <p:spPr bwMode="auto">
            <a:xfrm>
              <a:off x="884" y="175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26" name="Group 127"/>
          <p:cNvGrpSpPr>
            <a:grpSpLocks/>
          </p:cNvGrpSpPr>
          <p:nvPr/>
        </p:nvGrpSpPr>
        <p:grpSpPr bwMode="auto">
          <a:xfrm>
            <a:off x="5364163" y="4797425"/>
            <a:ext cx="2663825" cy="863600"/>
            <a:chOff x="3379" y="3022"/>
            <a:chExt cx="1678" cy="544"/>
          </a:xfrm>
        </p:grpSpPr>
        <p:sp>
          <p:nvSpPr>
            <p:cNvPr id="17551" name="Rectangle 75"/>
            <p:cNvSpPr>
              <a:spLocks noChangeArrowheads="1"/>
            </p:cNvSpPr>
            <p:nvPr/>
          </p:nvSpPr>
          <p:spPr bwMode="auto">
            <a:xfrm>
              <a:off x="3560" y="3249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2" name="Rectangle 76"/>
            <p:cNvSpPr>
              <a:spLocks noChangeArrowheads="1"/>
            </p:cNvSpPr>
            <p:nvPr/>
          </p:nvSpPr>
          <p:spPr bwMode="auto">
            <a:xfrm>
              <a:off x="4332" y="302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3" name="Rectangle 77"/>
            <p:cNvSpPr>
              <a:spLocks noChangeArrowheads="1"/>
            </p:cNvSpPr>
            <p:nvPr/>
          </p:nvSpPr>
          <p:spPr bwMode="auto">
            <a:xfrm>
              <a:off x="4332" y="343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4" name="Line 78"/>
            <p:cNvSpPr>
              <a:spLocks noChangeShapeType="1"/>
            </p:cNvSpPr>
            <p:nvPr/>
          </p:nvSpPr>
          <p:spPr bwMode="auto">
            <a:xfrm flipH="1">
              <a:off x="4150" y="3067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5" name="Line 79"/>
            <p:cNvSpPr>
              <a:spLocks noChangeShapeType="1"/>
            </p:cNvSpPr>
            <p:nvPr/>
          </p:nvSpPr>
          <p:spPr bwMode="auto">
            <a:xfrm flipH="1">
              <a:off x="4150" y="3475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6" name="Line 80"/>
            <p:cNvSpPr>
              <a:spLocks noChangeShapeType="1"/>
            </p:cNvSpPr>
            <p:nvPr/>
          </p:nvSpPr>
          <p:spPr bwMode="auto">
            <a:xfrm flipH="1">
              <a:off x="4649" y="3475"/>
              <a:ext cx="1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7" name="Line 81"/>
            <p:cNvSpPr>
              <a:spLocks noChangeShapeType="1"/>
            </p:cNvSpPr>
            <p:nvPr/>
          </p:nvSpPr>
          <p:spPr bwMode="auto">
            <a:xfrm flipH="1">
              <a:off x="4649" y="3067"/>
              <a:ext cx="1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8" name="Line 82"/>
            <p:cNvSpPr>
              <a:spLocks noChangeShapeType="1"/>
            </p:cNvSpPr>
            <p:nvPr/>
          </p:nvSpPr>
          <p:spPr bwMode="auto">
            <a:xfrm>
              <a:off x="4150" y="3067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9" name="Line 83"/>
            <p:cNvSpPr>
              <a:spLocks noChangeShapeType="1"/>
            </p:cNvSpPr>
            <p:nvPr/>
          </p:nvSpPr>
          <p:spPr bwMode="auto">
            <a:xfrm>
              <a:off x="4830" y="3067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0" name="Line 84"/>
            <p:cNvSpPr>
              <a:spLocks noChangeShapeType="1"/>
            </p:cNvSpPr>
            <p:nvPr/>
          </p:nvSpPr>
          <p:spPr bwMode="auto">
            <a:xfrm>
              <a:off x="3878" y="329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1" name="Line 85"/>
            <p:cNvSpPr>
              <a:spLocks noChangeShapeType="1"/>
            </p:cNvSpPr>
            <p:nvPr/>
          </p:nvSpPr>
          <p:spPr bwMode="auto">
            <a:xfrm>
              <a:off x="3878" y="329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2" name="Line 86"/>
            <p:cNvSpPr>
              <a:spLocks noChangeShapeType="1"/>
            </p:cNvSpPr>
            <p:nvPr/>
          </p:nvSpPr>
          <p:spPr bwMode="auto">
            <a:xfrm flipH="1">
              <a:off x="3379" y="329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3" name="Line 87"/>
            <p:cNvSpPr>
              <a:spLocks noChangeShapeType="1"/>
            </p:cNvSpPr>
            <p:nvPr/>
          </p:nvSpPr>
          <p:spPr bwMode="auto">
            <a:xfrm>
              <a:off x="4830" y="3294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7" name="Text Box 88"/>
          <p:cNvSpPr txBox="1">
            <a:spLocks noChangeArrowheads="1"/>
          </p:cNvSpPr>
          <p:nvPr/>
        </p:nvSpPr>
        <p:spPr bwMode="auto">
          <a:xfrm>
            <a:off x="3779838" y="2205038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6 кОм</a:t>
            </a:r>
          </a:p>
        </p:txBody>
      </p:sp>
      <p:sp>
        <p:nvSpPr>
          <p:cNvPr id="17428" name="Text Box 89"/>
          <p:cNvSpPr txBox="1">
            <a:spLocks noChangeArrowheads="1"/>
          </p:cNvSpPr>
          <p:nvPr/>
        </p:nvSpPr>
        <p:spPr bwMode="auto">
          <a:xfrm>
            <a:off x="3779838" y="2997200"/>
            <a:ext cx="1223962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12 кОм</a:t>
            </a:r>
          </a:p>
        </p:txBody>
      </p:sp>
      <p:sp>
        <p:nvSpPr>
          <p:cNvPr id="17429" name="Text Box 90"/>
          <p:cNvSpPr txBox="1">
            <a:spLocks noChangeArrowheads="1"/>
          </p:cNvSpPr>
          <p:nvPr/>
        </p:nvSpPr>
        <p:spPr bwMode="auto">
          <a:xfrm>
            <a:off x="3708400" y="3789363"/>
            <a:ext cx="1223963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18 кОм</a:t>
            </a:r>
          </a:p>
        </p:txBody>
      </p:sp>
      <p:sp>
        <p:nvSpPr>
          <p:cNvPr id="17430" name="Text Box 91"/>
          <p:cNvSpPr txBox="1">
            <a:spLocks noChangeArrowheads="1"/>
          </p:cNvSpPr>
          <p:nvPr/>
        </p:nvSpPr>
        <p:spPr bwMode="auto">
          <a:xfrm>
            <a:off x="3779838" y="4581525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3 кОм</a:t>
            </a:r>
          </a:p>
        </p:txBody>
      </p:sp>
      <p:sp>
        <p:nvSpPr>
          <p:cNvPr id="17431" name="Text Box 92"/>
          <p:cNvSpPr txBox="1">
            <a:spLocks noChangeArrowheads="1"/>
          </p:cNvSpPr>
          <p:nvPr/>
        </p:nvSpPr>
        <p:spPr bwMode="auto">
          <a:xfrm>
            <a:off x="3779838" y="5589588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2 кОм</a:t>
            </a:r>
          </a:p>
        </p:txBody>
      </p:sp>
      <p:sp>
        <p:nvSpPr>
          <p:cNvPr id="17432" name="Text Box 93"/>
          <p:cNvSpPr txBox="1">
            <a:spLocks noChangeArrowheads="1"/>
          </p:cNvSpPr>
          <p:nvPr/>
        </p:nvSpPr>
        <p:spPr bwMode="auto">
          <a:xfrm>
            <a:off x="8027988" y="3429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4 кОм</a:t>
            </a:r>
          </a:p>
        </p:txBody>
      </p:sp>
      <p:sp>
        <p:nvSpPr>
          <p:cNvPr id="17433" name="Text Box 94"/>
          <p:cNvSpPr txBox="1">
            <a:spLocks noChangeArrowheads="1"/>
          </p:cNvSpPr>
          <p:nvPr/>
        </p:nvSpPr>
        <p:spPr bwMode="auto">
          <a:xfrm>
            <a:off x="8305800" y="49418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9 кОм</a:t>
            </a:r>
          </a:p>
        </p:txBody>
      </p:sp>
      <p:grpSp>
        <p:nvGrpSpPr>
          <p:cNvPr id="17434" name="Group 126"/>
          <p:cNvGrpSpPr>
            <a:grpSpLocks/>
          </p:cNvGrpSpPr>
          <p:nvPr/>
        </p:nvGrpSpPr>
        <p:grpSpPr bwMode="auto">
          <a:xfrm>
            <a:off x="1042988" y="2997200"/>
            <a:ext cx="1874837" cy="215900"/>
            <a:chOff x="521" y="1979"/>
            <a:chExt cx="1407" cy="136"/>
          </a:xfrm>
        </p:grpSpPr>
        <p:grpSp>
          <p:nvGrpSpPr>
            <p:cNvPr id="17539" name="Group 99"/>
            <p:cNvGrpSpPr>
              <a:grpSpLocks/>
            </p:cNvGrpSpPr>
            <p:nvPr/>
          </p:nvGrpSpPr>
          <p:grpSpPr bwMode="auto">
            <a:xfrm>
              <a:off x="521" y="1979"/>
              <a:ext cx="817" cy="136"/>
              <a:chOff x="612" y="1752"/>
              <a:chExt cx="817" cy="136"/>
            </a:xfrm>
          </p:grpSpPr>
          <p:sp>
            <p:nvSpPr>
              <p:cNvPr id="17546" name="Rectangle 100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47" name="Line 101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8" name="Line 102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9" name="Line 103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50" name="Rectangle 104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540" name="Group 120"/>
            <p:cNvGrpSpPr>
              <a:grpSpLocks/>
            </p:cNvGrpSpPr>
            <p:nvPr/>
          </p:nvGrpSpPr>
          <p:grpSpPr bwMode="auto">
            <a:xfrm>
              <a:off x="1111" y="1979"/>
              <a:ext cx="817" cy="136"/>
              <a:chOff x="612" y="1752"/>
              <a:chExt cx="817" cy="136"/>
            </a:xfrm>
          </p:grpSpPr>
          <p:sp>
            <p:nvSpPr>
              <p:cNvPr id="17541" name="Rectangle 121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42" name="Line 122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3" name="Line 123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4" name="Line 124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5" name="Rectangle 125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435" name="Group 163"/>
          <p:cNvGrpSpPr>
            <a:grpSpLocks/>
          </p:cNvGrpSpPr>
          <p:nvPr/>
        </p:nvGrpSpPr>
        <p:grpSpPr bwMode="auto">
          <a:xfrm>
            <a:off x="827088" y="3716338"/>
            <a:ext cx="3170237" cy="215900"/>
            <a:chOff x="521" y="2341"/>
            <a:chExt cx="1997" cy="136"/>
          </a:xfrm>
        </p:grpSpPr>
        <p:grpSp>
          <p:nvGrpSpPr>
            <p:cNvPr id="17520" name="Group 144"/>
            <p:cNvGrpSpPr>
              <a:grpSpLocks/>
            </p:cNvGrpSpPr>
            <p:nvPr/>
          </p:nvGrpSpPr>
          <p:grpSpPr bwMode="auto">
            <a:xfrm>
              <a:off x="521" y="2341"/>
              <a:ext cx="1407" cy="136"/>
              <a:chOff x="521" y="1979"/>
              <a:chExt cx="1407" cy="136"/>
            </a:xfrm>
          </p:grpSpPr>
          <p:grpSp>
            <p:nvGrpSpPr>
              <p:cNvPr id="17527" name="Group 145"/>
              <p:cNvGrpSpPr>
                <a:grpSpLocks/>
              </p:cNvGrpSpPr>
              <p:nvPr/>
            </p:nvGrpSpPr>
            <p:grpSpPr bwMode="auto">
              <a:xfrm>
                <a:off x="521" y="1979"/>
                <a:ext cx="817" cy="136"/>
                <a:chOff x="612" y="1752"/>
                <a:chExt cx="817" cy="136"/>
              </a:xfrm>
            </p:grpSpPr>
            <p:sp>
              <p:nvSpPr>
                <p:cNvPr id="17534" name="Rectangle 146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35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612" y="17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6" name="Line 148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7" name="Line 149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22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8" name="Rectangle 150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528" name="Group 151"/>
              <p:cNvGrpSpPr>
                <a:grpSpLocks/>
              </p:cNvGrpSpPr>
              <p:nvPr/>
            </p:nvGrpSpPr>
            <p:grpSpPr bwMode="auto">
              <a:xfrm>
                <a:off x="1111" y="1979"/>
                <a:ext cx="817" cy="136"/>
                <a:chOff x="612" y="1752"/>
                <a:chExt cx="817" cy="136"/>
              </a:xfrm>
            </p:grpSpPr>
            <p:sp>
              <p:nvSpPr>
                <p:cNvPr id="17529" name="Rectangle 152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30" name="Line 153"/>
                <p:cNvSpPr>
                  <a:spLocks noChangeShapeType="1"/>
                </p:cNvSpPr>
                <p:nvPr/>
              </p:nvSpPr>
              <p:spPr bwMode="auto">
                <a:xfrm flipH="1">
                  <a:off x="612" y="17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1" name="Line 154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2" name="Line 155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22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3" name="Rectangle 156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521" name="Group 157"/>
            <p:cNvGrpSpPr>
              <a:grpSpLocks/>
            </p:cNvGrpSpPr>
            <p:nvPr/>
          </p:nvGrpSpPr>
          <p:grpSpPr bwMode="auto">
            <a:xfrm>
              <a:off x="1701" y="2341"/>
              <a:ext cx="817" cy="136"/>
              <a:chOff x="612" y="1752"/>
              <a:chExt cx="817" cy="136"/>
            </a:xfrm>
          </p:grpSpPr>
          <p:sp>
            <p:nvSpPr>
              <p:cNvPr id="17522" name="Rectangle 158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3" name="Line 159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4" name="Line 160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5" name="Line 161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6" name="Rectangle 162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1" name="Group 128"/>
          <p:cNvGrpSpPr>
            <a:grpSpLocks/>
          </p:cNvGrpSpPr>
          <p:nvPr/>
        </p:nvGrpSpPr>
        <p:grpSpPr bwMode="auto">
          <a:xfrm>
            <a:off x="-252413" y="2060575"/>
            <a:ext cx="5472113" cy="2232025"/>
            <a:chOff x="2064" y="192"/>
            <a:chExt cx="3599" cy="4057"/>
          </a:xfrm>
        </p:grpSpPr>
        <p:sp>
          <p:nvSpPr>
            <p:cNvPr id="2" name="Freeform 129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96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518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3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3" cy="366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7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516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4" name="Freeform 135"/>
              <p:cNvSpPr>
                <a:spLocks/>
              </p:cNvSpPr>
              <p:nvPr/>
            </p:nvSpPr>
            <p:spPr bwMode="auto">
              <a:xfrm>
                <a:off x="273" y="190"/>
                <a:ext cx="166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8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514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5" name="Freeform 138"/>
              <p:cNvSpPr>
                <a:spLocks/>
              </p:cNvSpPr>
              <p:nvPr/>
            </p:nvSpPr>
            <p:spPr bwMode="auto">
              <a:xfrm>
                <a:off x="273" y="190"/>
                <a:ext cx="161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9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512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6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7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500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510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7" name="Freeform 144"/>
              <p:cNvSpPr>
                <a:spLocks/>
              </p:cNvSpPr>
              <p:nvPr/>
            </p:nvSpPr>
            <p:spPr bwMode="auto">
              <a:xfrm>
                <a:off x="273" y="190"/>
                <a:ext cx="163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501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508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502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503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504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505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506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66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37" name="Line 190"/>
          <p:cNvSpPr>
            <a:spLocks noChangeShapeType="1"/>
          </p:cNvSpPr>
          <p:nvPr/>
        </p:nvSpPr>
        <p:spPr bwMode="auto">
          <a:xfrm>
            <a:off x="0" y="2133600"/>
            <a:ext cx="52197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8" name="Line 191"/>
          <p:cNvSpPr>
            <a:spLocks noChangeShapeType="1"/>
          </p:cNvSpPr>
          <p:nvPr/>
        </p:nvSpPr>
        <p:spPr bwMode="auto">
          <a:xfrm>
            <a:off x="179388" y="4365625"/>
            <a:ext cx="52197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636" name="Group 128"/>
          <p:cNvGrpSpPr>
            <a:grpSpLocks/>
          </p:cNvGrpSpPr>
          <p:nvPr/>
        </p:nvGrpSpPr>
        <p:grpSpPr bwMode="auto">
          <a:xfrm>
            <a:off x="-323850" y="4121150"/>
            <a:ext cx="5543550" cy="2736850"/>
            <a:chOff x="2064" y="192"/>
            <a:chExt cx="3599" cy="4057"/>
          </a:xfrm>
        </p:grpSpPr>
        <p:sp>
          <p:nvSpPr>
            <p:cNvPr id="12" name="Freeform 129"/>
            <p:cNvSpPr>
              <a:spLocks/>
            </p:cNvSpPr>
            <p:nvPr/>
          </p:nvSpPr>
          <p:spPr bwMode="auto">
            <a:xfrm>
              <a:off x="2064" y="366"/>
              <a:ext cx="3599" cy="3883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71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493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3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2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491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4" name="Freeform 135"/>
              <p:cNvSpPr>
                <a:spLocks/>
              </p:cNvSpPr>
              <p:nvPr/>
            </p:nvSpPr>
            <p:spPr bwMode="auto">
              <a:xfrm>
                <a:off x="273" y="190"/>
                <a:ext cx="166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3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489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5" name="Freeform 138"/>
              <p:cNvSpPr>
                <a:spLocks/>
              </p:cNvSpPr>
              <p:nvPr/>
            </p:nvSpPr>
            <p:spPr bwMode="auto">
              <a:xfrm>
                <a:off x="273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4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487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6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5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5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485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7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6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483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477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78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79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80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481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40" name="Line 218"/>
          <p:cNvSpPr>
            <a:spLocks noChangeShapeType="1"/>
          </p:cNvSpPr>
          <p:nvPr/>
        </p:nvSpPr>
        <p:spPr bwMode="auto">
          <a:xfrm>
            <a:off x="5076825" y="3213100"/>
            <a:ext cx="4067175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644" name="Group 128"/>
          <p:cNvGrpSpPr>
            <a:grpSpLocks/>
          </p:cNvGrpSpPr>
          <p:nvPr/>
        </p:nvGrpSpPr>
        <p:grpSpPr bwMode="auto">
          <a:xfrm>
            <a:off x="4427538" y="3141663"/>
            <a:ext cx="4897437" cy="2735262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6"/>
              <a:ext cx="3599" cy="3883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46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468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6" y="191"/>
                <a:ext cx="156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7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466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8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464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9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462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3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50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460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51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458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452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53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54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55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456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42" name="Line 245"/>
          <p:cNvSpPr>
            <a:spLocks noChangeShapeType="1"/>
          </p:cNvSpPr>
          <p:nvPr/>
        </p:nvSpPr>
        <p:spPr bwMode="auto">
          <a:xfrm>
            <a:off x="5076825" y="3141663"/>
            <a:ext cx="4067175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3" name="Line 246"/>
          <p:cNvSpPr>
            <a:spLocks noChangeShapeType="1"/>
          </p:cNvSpPr>
          <p:nvPr/>
        </p:nvSpPr>
        <p:spPr bwMode="auto">
          <a:xfrm>
            <a:off x="0" y="2060575"/>
            <a:ext cx="5219700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4" name="Line 247"/>
          <p:cNvSpPr>
            <a:spLocks noChangeShapeType="1"/>
          </p:cNvSpPr>
          <p:nvPr/>
        </p:nvSpPr>
        <p:spPr bwMode="auto">
          <a:xfrm>
            <a:off x="179388" y="4292600"/>
            <a:ext cx="4752975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28 -0.00509 L -0.5408 -0.0050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7 -0.0051 L -0.51979 -0.005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4 0.01065 L 0.49427 0.0106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6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0066"/>
                </a:solidFill>
              </a:rPr>
              <a:t>Определите сопротивление участка цепи  между точками      </a:t>
            </a:r>
            <a:r>
              <a:rPr lang="ru-RU" sz="3600" b="1" i="1" smtClean="0">
                <a:solidFill>
                  <a:srgbClr val="660066"/>
                </a:solidFill>
                <a:latin typeface="Comic Sans MS" pitchFamily="66" charset="0"/>
              </a:rPr>
              <a:t>А</a:t>
            </a:r>
            <a:r>
              <a:rPr lang="ru-RU" sz="3600" b="1" i="1" smtClean="0">
                <a:solidFill>
                  <a:srgbClr val="000066"/>
                </a:solidFill>
              </a:rPr>
              <a:t> и </a:t>
            </a:r>
            <a:r>
              <a:rPr lang="ru-RU" sz="3600" b="1" i="1" smtClean="0">
                <a:solidFill>
                  <a:srgbClr val="660066"/>
                </a:solidFill>
                <a:latin typeface="Comic Sans MS" pitchFamily="66" charset="0"/>
              </a:rPr>
              <a:t>В</a:t>
            </a:r>
          </a:p>
        </p:txBody>
      </p:sp>
      <p:graphicFrame>
        <p:nvGraphicFramePr>
          <p:cNvPr id="23600" name="Object 48"/>
          <p:cNvGraphicFramePr>
            <a:graphicFrameLocks noChangeAspect="1"/>
          </p:cNvGraphicFramePr>
          <p:nvPr>
            <p:ph sz="quarter" idx="1"/>
          </p:nvPr>
        </p:nvGraphicFramePr>
        <p:xfrm>
          <a:off x="2087563" y="1773238"/>
          <a:ext cx="536575" cy="576262"/>
        </p:xfrm>
        <a:graphic>
          <a:graphicData uri="http://schemas.openxmlformats.org/presentationml/2006/ole">
            <p:oleObj spid="_x0000_s6146" name="Формула" r:id="rId3" imgW="177480" imgH="215640" progId="Equation.3">
              <p:embed/>
            </p:oleObj>
          </a:graphicData>
        </a:graphic>
      </p:graphicFrame>
      <p:graphicFrame>
        <p:nvGraphicFramePr>
          <p:cNvPr id="23602" name="Object 50"/>
          <p:cNvGraphicFramePr>
            <a:graphicFrameLocks noChangeAspect="1"/>
          </p:cNvGraphicFramePr>
          <p:nvPr>
            <p:ph sz="quarter" idx="2"/>
          </p:nvPr>
        </p:nvGraphicFramePr>
        <p:xfrm>
          <a:off x="2078038" y="2636838"/>
          <a:ext cx="477837" cy="504825"/>
        </p:xfrm>
        <a:graphic>
          <a:graphicData uri="http://schemas.openxmlformats.org/presentationml/2006/ole">
            <p:oleObj spid="_x0000_s6147" name="Формула" r:id="rId4" imgW="190440" imgH="215640" progId="Equation.3">
              <p:embed/>
            </p:oleObj>
          </a:graphicData>
        </a:graphic>
      </p:graphicFrame>
      <p:graphicFrame>
        <p:nvGraphicFramePr>
          <p:cNvPr id="23604" name="Object 52"/>
          <p:cNvGraphicFramePr>
            <a:graphicFrameLocks noChangeAspect="1"/>
          </p:cNvGraphicFramePr>
          <p:nvPr>
            <p:ph sz="quarter" idx="3"/>
          </p:nvPr>
        </p:nvGraphicFramePr>
        <p:xfrm>
          <a:off x="3635375" y="1773238"/>
          <a:ext cx="539750" cy="576262"/>
        </p:xfrm>
        <a:graphic>
          <a:graphicData uri="http://schemas.openxmlformats.org/presentationml/2006/ole">
            <p:oleObj spid="_x0000_s6148" name="Формула" r:id="rId5" imgW="190440" imgH="228600" progId="Equation.3">
              <p:embed/>
            </p:oleObj>
          </a:graphicData>
        </a:graphic>
      </p:graphicFrame>
      <p:grpSp>
        <p:nvGrpSpPr>
          <p:cNvPr id="6153" name="Group 47"/>
          <p:cNvGrpSpPr>
            <a:grpSpLocks/>
          </p:cNvGrpSpPr>
          <p:nvPr/>
        </p:nvGrpSpPr>
        <p:grpSpPr bwMode="auto">
          <a:xfrm>
            <a:off x="971550" y="2205038"/>
            <a:ext cx="7264400" cy="2952750"/>
            <a:chOff x="521" y="1480"/>
            <a:chExt cx="4419" cy="1405"/>
          </a:xfrm>
        </p:grpSpPr>
        <p:sp>
          <p:nvSpPr>
            <p:cNvPr id="6155" name="Rectangle 4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5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Rectangle 6"/>
            <p:cNvSpPr>
              <a:spLocks noChangeArrowheads="1"/>
            </p:cNvSpPr>
            <p:nvPr/>
          </p:nvSpPr>
          <p:spPr bwMode="auto">
            <a:xfrm>
              <a:off x="1519" y="2251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Rectangle 7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9" name="Rectangle 8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0" name="Rectangle 9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Rectangle 10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4" name="Rectangle 13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Rectangle 14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6" name="Rectangle 15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7" name="Rectangle 19"/>
            <p:cNvSpPr>
              <a:spLocks noChangeArrowheads="1"/>
            </p:cNvSpPr>
            <p:nvPr/>
          </p:nvSpPr>
          <p:spPr bwMode="auto">
            <a:xfrm>
              <a:off x="2472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8" name="Rectangle 20"/>
            <p:cNvSpPr>
              <a:spLocks noChangeArrowheads="1"/>
            </p:cNvSpPr>
            <p:nvPr/>
          </p:nvSpPr>
          <p:spPr bwMode="auto">
            <a:xfrm>
              <a:off x="3424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Line 21"/>
            <p:cNvSpPr>
              <a:spLocks noChangeShapeType="1"/>
            </p:cNvSpPr>
            <p:nvPr/>
          </p:nvSpPr>
          <p:spPr bwMode="auto">
            <a:xfrm flipH="1">
              <a:off x="975" y="1570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Line 22"/>
            <p:cNvSpPr>
              <a:spLocks noChangeShapeType="1"/>
            </p:cNvSpPr>
            <p:nvPr/>
          </p:nvSpPr>
          <p:spPr bwMode="auto">
            <a:xfrm flipH="1">
              <a:off x="975" y="1933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Line 23"/>
            <p:cNvSpPr>
              <a:spLocks noChangeShapeType="1"/>
            </p:cNvSpPr>
            <p:nvPr/>
          </p:nvSpPr>
          <p:spPr bwMode="auto">
            <a:xfrm flipH="1">
              <a:off x="975" y="2341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Line 24"/>
            <p:cNvSpPr>
              <a:spLocks noChangeShapeType="1"/>
            </p:cNvSpPr>
            <p:nvPr/>
          </p:nvSpPr>
          <p:spPr bwMode="auto">
            <a:xfrm flipH="1">
              <a:off x="975" y="2795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Line 25"/>
            <p:cNvSpPr>
              <a:spLocks noChangeShapeType="1"/>
            </p:cNvSpPr>
            <p:nvPr/>
          </p:nvSpPr>
          <p:spPr bwMode="auto">
            <a:xfrm>
              <a:off x="975" y="1570"/>
              <a:ext cx="0" cy="1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26"/>
            <p:cNvSpPr>
              <a:spLocks noChangeShapeType="1"/>
            </p:cNvSpPr>
            <p:nvPr/>
          </p:nvSpPr>
          <p:spPr bwMode="auto">
            <a:xfrm flipH="1">
              <a:off x="793" y="1570"/>
              <a:ext cx="18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5" name="Oval 27"/>
            <p:cNvSpPr>
              <a:spLocks noChangeArrowheads="1"/>
            </p:cNvSpPr>
            <p:nvPr/>
          </p:nvSpPr>
          <p:spPr bwMode="auto">
            <a:xfrm>
              <a:off x="793" y="1525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Line 28"/>
            <p:cNvSpPr>
              <a:spLocks noChangeShapeType="1"/>
            </p:cNvSpPr>
            <p:nvPr/>
          </p:nvSpPr>
          <p:spPr bwMode="auto">
            <a:xfrm>
              <a:off x="2018" y="1570"/>
              <a:ext cx="45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7" name="Line 29"/>
            <p:cNvSpPr>
              <a:spLocks noChangeShapeType="1"/>
            </p:cNvSpPr>
            <p:nvPr/>
          </p:nvSpPr>
          <p:spPr bwMode="auto">
            <a:xfrm>
              <a:off x="2018" y="193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8" name="Line 30"/>
            <p:cNvSpPr>
              <a:spLocks noChangeShapeType="1"/>
            </p:cNvSpPr>
            <p:nvPr/>
          </p:nvSpPr>
          <p:spPr bwMode="auto">
            <a:xfrm flipV="1">
              <a:off x="2245" y="1570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9" name="Line 31"/>
            <p:cNvSpPr>
              <a:spLocks noChangeShapeType="1"/>
            </p:cNvSpPr>
            <p:nvPr/>
          </p:nvSpPr>
          <p:spPr bwMode="auto">
            <a:xfrm>
              <a:off x="2018" y="2341"/>
              <a:ext cx="11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Line 32"/>
            <p:cNvSpPr>
              <a:spLocks noChangeShapeType="1"/>
            </p:cNvSpPr>
            <p:nvPr/>
          </p:nvSpPr>
          <p:spPr bwMode="auto">
            <a:xfrm>
              <a:off x="2971" y="1570"/>
              <a:ext cx="4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Line 33"/>
            <p:cNvSpPr>
              <a:spLocks noChangeShapeType="1"/>
            </p:cNvSpPr>
            <p:nvPr/>
          </p:nvSpPr>
          <p:spPr bwMode="auto">
            <a:xfrm flipV="1">
              <a:off x="3198" y="1570"/>
              <a:ext cx="0" cy="77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Line 34"/>
            <p:cNvSpPr>
              <a:spLocks noChangeShapeType="1"/>
            </p:cNvSpPr>
            <p:nvPr/>
          </p:nvSpPr>
          <p:spPr bwMode="auto">
            <a:xfrm>
              <a:off x="3923" y="1570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Line 35"/>
            <p:cNvSpPr>
              <a:spLocks noChangeShapeType="1"/>
            </p:cNvSpPr>
            <p:nvPr/>
          </p:nvSpPr>
          <p:spPr bwMode="auto">
            <a:xfrm>
              <a:off x="2018" y="2795"/>
              <a:ext cx="23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4" name="Line 36"/>
            <p:cNvSpPr>
              <a:spLocks noChangeShapeType="1"/>
            </p:cNvSpPr>
            <p:nvPr/>
          </p:nvSpPr>
          <p:spPr bwMode="auto">
            <a:xfrm flipV="1">
              <a:off x="4332" y="1570"/>
              <a:ext cx="0" cy="1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5" name="Oval 37"/>
            <p:cNvSpPr>
              <a:spLocks noChangeArrowheads="1"/>
            </p:cNvSpPr>
            <p:nvPr/>
          </p:nvSpPr>
          <p:spPr bwMode="auto">
            <a:xfrm>
              <a:off x="4558" y="1525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6" name="Text Box 38"/>
            <p:cNvSpPr txBox="1">
              <a:spLocks noChangeArrowheads="1"/>
            </p:cNvSpPr>
            <p:nvPr/>
          </p:nvSpPr>
          <p:spPr bwMode="auto">
            <a:xfrm>
              <a:off x="521" y="1480"/>
              <a:ext cx="24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А</a:t>
              </a:r>
            </a:p>
          </p:txBody>
        </p:sp>
        <p:sp>
          <p:nvSpPr>
            <p:cNvPr id="6187" name="Text Box 39"/>
            <p:cNvSpPr txBox="1">
              <a:spLocks noChangeArrowheads="1"/>
            </p:cNvSpPr>
            <p:nvPr/>
          </p:nvSpPr>
          <p:spPr bwMode="auto">
            <a:xfrm>
              <a:off x="4694" y="1480"/>
              <a:ext cx="24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В</a:t>
              </a:r>
            </a:p>
          </p:txBody>
        </p:sp>
        <p:sp>
          <p:nvSpPr>
            <p:cNvPr id="6188" name="Text Box 40"/>
            <p:cNvSpPr txBox="1">
              <a:spLocks noChangeArrowheads="1"/>
            </p:cNvSpPr>
            <p:nvPr/>
          </p:nvSpPr>
          <p:spPr bwMode="auto">
            <a:xfrm>
              <a:off x="1519" y="1480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89" name="Text Box 41"/>
            <p:cNvSpPr txBox="1">
              <a:spLocks noChangeArrowheads="1"/>
            </p:cNvSpPr>
            <p:nvPr/>
          </p:nvSpPr>
          <p:spPr bwMode="auto">
            <a:xfrm>
              <a:off x="1519" y="1842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90" name="Text Box 42"/>
            <p:cNvSpPr txBox="1">
              <a:spLocks noChangeArrowheads="1"/>
            </p:cNvSpPr>
            <p:nvPr/>
          </p:nvSpPr>
          <p:spPr bwMode="auto">
            <a:xfrm>
              <a:off x="2472" y="1480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91" name="Text Box 43"/>
            <p:cNvSpPr txBox="1">
              <a:spLocks noChangeArrowheads="1"/>
            </p:cNvSpPr>
            <p:nvPr/>
          </p:nvSpPr>
          <p:spPr bwMode="auto">
            <a:xfrm>
              <a:off x="1474" y="2251"/>
              <a:ext cx="54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6 Ом</a:t>
              </a:r>
            </a:p>
          </p:txBody>
        </p:sp>
        <p:sp>
          <p:nvSpPr>
            <p:cNvPr id="6192" name="Text Box 44"/>
            <p:cNvSpPr txBox="1">
              <a:spLocks noChangeArrowheads="1"/>
            </p:cNvSpPr>
            <p:nvPr/>
          </p:nvSpPr>
          <p:spPr bwMode="auto">
            <a:xfrm>
              <a:off x="1519" y="2659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8 Ом</a:t>
              </a:r>
            </a:p>
          </p:txBody>
        </p:sp>
        <p:sp>
          <p:nvSpPr>
            <p:cNvPr id="6193" name="Text Box 45"/>
            <p:cNvSpPr txBox="1">
              <a:spLocks noChangeArrowheads="1"/>
            </p:cNvSpPr>
            <p:nvPr/>
          </p:nvSpPr>
          <p:spPr bwMode="auto">
            <a:xfrm>
              <a:off x="3379" y="1480"/>
              <a:ext cx="547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5 Ом</a:t>
              </a:r>
            </a:p>
          </p:txBody>
        </p:sp>
      </p:grpSp>
      <p:graphicFrame>
        <p:nvGraphicFramePr>
          <p:cNvPr id="23606" name="Object 54"/>
          <p:cNvGraphicFramePr>
            <a:graphicFrameLocks noChangeAspect="1"/>
          </p:cNvGraphicFramePr>
          <p:nvPr>
            <p:ph sz="quarter" idx="4"/>
          </p:nvPr>
        </p:nvGraphicFramePr>
        <p:xfrm>
          <a:off x="2124075" y="3500438"/>
          <a:ext cx="473075" cy="536575"/>
        </p:xfrm>
        <a:graphic>
          <a:graphicData uri="http://schemas.openxmlformats.org/presentationml/2006/ole">
            <p:oleObj spid="_x0000_s6149" name="Формула" r:id="rId6" imgW="190440" imgH="215640" progId="Equation.3">
              <p:embed/>
            </p:oleObj>
          </a:graphicData>
        </a:graphic>
      </p:graphicFrame>
      <p:graphicFrame>
        <p:nvGraphicFramePr>
          <p:cNvPr id="23608" name="Object 56"/>
          <p:cNvGraphicFramePr>
            <a:graphicFrameLocks noChangeAspect="1"/>
          </p:cNvGraphicFramePr>
          <p:nvPr/>
        </p:nvGraphicFramePr>
        <p:xfrm>
          <a:off x="5219700" y="1844675"/>
          <a:ext cx="528638" cy="503238"/>
        </p:xfrm>
        <a:graphic>
          <a:graphicData uri="http://schemas.openxmlformats.org/presentationml/2006/ole">
            <p:oleObj spid="_x0000_s6150" name="Формула" r:id="rId7" imgW="190440" imgH="228600" progId="Equation.3">
              <p:embed/>
            </p:oleObj>
          </a:graphicData>
        </a:graphic>
      </p:graphicFrame>
      <p:graphicFrame>
        <p:nvGraphicFramePr>
          <p:cNvPr id="23609" name="Object 57"/>
          <p:cNvGraphicFramePr>
            <a:graphicFrameLocks noChangeAspect="1"/>
          </p:cNvGraphicFramePr>
          <p:nvPr/>
        </p:nvGraphicFramePr>
        <p:xfrm>
          <a:off x="2124075" y="4437063"/>
          <a:ext cx="455613" cy="504825"/>
        </p:xfrm>
        <a:graphic>
          <a:graphicData uri="http://schemas.openxmlformats.org/presentationml/2006/ole">
            <p:oleObj spid="_x0000_s6151" name="Формула" r:id="rId8" imgW="190440" imgH="228600" progId="Equation.3">
              <p:embed/>
            </p:oleObj>
          </a:graphicData>
        </a:graphic>
      </p:graphicFrame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77050" y="4724400"/>
            <a:ext cx="22669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79388" y="476250"/>
            <a:ext cx="1882775" cy="720725"/>
          </a:xfrm>
        </p:spPr>
        <p:txBody>
          <a:bodyPr/>
          <a:lstStyle/>
          <a:p>
            <a:pPr algn="l" eaLnBrk="1" hangingPunct="1"/>
            <a:r>
              <a:rPr lang="ru-RU" smtClean="0">
                <a:solidFill>
                  <a:srgbClr val="6600FF"/>
                </a:solidFill>
                <a:latin typeface="Comic Sans MS" pitchFamily="66" charset="0"/>
              </a:rPr>
              <a:t>Дано: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0" y="1196975"/>
          <a:ext cx="3635375" cy="719138"/>
        </p:xfrm>
        <a:graphic>
          <a:graphicData uri="http://schemas.openxmlformats.org/presentationml/2006/ole">
            <p:oleObj spid="_x0000_s7170" name="Формула" r:id="rId3" imgW="1231560" imgH="228600" progId="Equation.3">
              <p:embed/>
            </p:oleObj>
          </a:graphicData>
        </a:graphic>
      </p:graphicFrame>
      <p:graphicFrame>
        <p:nvGraphicFramePr>
          <p:cNvPr id="49161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0" y="1844675"/>
          <a:ext cx="2700338" cy="647700"/>
        </p:xfrm>
        <a:graphic>
          <a:graphicData uri="http://schemas.openxmlformats.org/presentationml/2006/ole">
            <p:oleObj spid="_x0000_s7171" name="Формула" r:id="rId4" imgW="634680" imgH="215640" progId="Equation.3">
              <p:embed/>
            </p:oleObj>
          </a:graphicData>
        </a:graphic>
      </p:graphicFrame>
      <p:graphicFrame>
        <p:nvGraphicFramePr>
          <p:cNvPr id="49163" name="Object 11"/>
          <p:cNvGraphicFramePr>
            <a:graphicFrameLocks noChangeAspect="1"/>
          </p:cNvGraphicFramePr>
          <p:nvPr>
            <p:ph sz="quarter" idx="4"/>
          </p:nvPr>
        </p:nvGraphicFramePr>
        <p:xfrm>
          <a:off x="0" y="2420938"/>
          <a:ext cx="2771775" cy="720725"/>
        </p:xfrm>
        <a:graphic>
          <a:graphicData uri="http://schemas.openxmlformats.org/presentationml/2006/ole">
            <p:oleObj spid="_x0000_s7172" name="Формула" r:id="rId5" imgW="634680" imgH="228600" progId="Equation.3">
              <p:embed/>
            </p:oleObj>
          </a:graphicData>
        </a:graphic>
      </p:graphicFrame>
      <p:graphicFrame>
        <p:nvGraphicFramePr>
          <p:cNvPr id="49165" name="Object 13"/>
          <p:cNvGraphicFramePr>
            <a:graphicFrameLocks noChangeAspect="1"/>
          </p:cNvGraphicFramePr>
          <p:nvPr/>
        </p:nvGraphicFramePr>
        <p:xfrm>
          <a:off x="34925" y="3068638"/>
          <a:ext cx="2592388" cy="660400"/>
        </p:xfrm>
        <a:graphic>
          <a:graphicData uri="http://schemas.openxmlformats.org/presentationml/2006/ole">
            <p:oleObj spid="_x0000_s7173" name="Формула" r:id="rId6" imgW="634680" imgH="228600" progId="Equation.3">
              <p:embed/>
            </p:oleObj>
          </a:graphicData>
        </a:graphic>
      </p:graphicFrame>
      <p:graphicFrame>
        <p:nvGraphicFramePr>
          <p:cNvPr id="49166" name="Object 14"/>
          <p:cNvGraphicFramePr>
            <a:graphicFrameLocks noChangeAspect="1"/>
          </p:cNvGraphicFramePr>
          <p:nvPr/>
        </p:nvGraphicFramePr>
        <p:xfrm>
          <a:off x="34925" y="3789363"/>
          <a:ext cx="1728788" cy="647700"/>
        </p:xfrm>
        <a:graphic>
          <a:graphicData uri="http://schemas.openxmlformats.org/presentationml/2006/ole">
            <p:oleObj spid="_x0000_s7174" name="Формула" r:id="rId7" imgW="393480" imgH="228600" progId="Equation.3">
              <p:embed/>
            </p:oleObj>
          </a:graphicData>
        </a:graphic>
      </p:graphicFrame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0" y="3716338"/>
            <a:ext cx="36353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3635375" y="765175"/>
            <a:ext cx="0" cy="3600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9" name="Rectangle 17"/>
          <p:cNvSpPr>
            <a:spLocks noGrp="1" noChangeArrowheads="1"/>
          </p:cNvSpPr>
          <p:nvPr>
            <p:ph sz="quarter" idx="2"/>
          </p:nvPr>
        </p:nvSpPr>
        <p:spPr>
          <a:xfrm>
            <a:off x="4140200" y="476250"/>
            <a:ext cx="2808288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6600FF"/>
                </a:solidFill>
                <a:latin typeface="Comic Sans MS" pitchFamily="66" charset="0"/>
              </a:rPr>
              <a:t>Решение:</a:t>
            </a:r>
          </a:p>
        </p:txBody>
      </p:sp>
      <p:graphicFrame>
        <p:nvGraphicFramePr>
          <p:cNvPr id="49210" name="Object 58"/>
          <p:cNvGraphicFramePr>
            <a:graphicFrameLocks noChangeAspect="1"/>
          </p:cNvGraphicFramePr>
          <p:nvPr/>
        </p:nvGraphicFramePr>
        <p:xfrm>
          <a:off x="3635375" y="1125538"/>
          <a:ext cx="4249738" cy="935037"/>
        </p:xfrm>
        <a:graphic>
          <a:graphicData uri="http://schemas.openxmlformats.org/presentationml/2006/ole">
            <p:oleObj spid="_x0000_s7175" name="Формула" r:id="rId8" imgW="1536480" imgH="393480" progId="Equation.3">
              <p:embed/>
            </p:oleObj>
          </a:graphicData>
        </a:graphic>
      </p:graphicFrame>
      <p:graphicFrame>
        <p:nvGraphicFramePr>
          <p:cNvPr id="49211" name="Object 59"/>
          <p:cNvGraphicFramePr>
            <a:graphicFrameLocks noChangeAspect="1"/>
          </p:cNvGraphicFramePr>
          <p:nvPr/>
        </p:nvGraphicFramePr>
        <p:xfrm>
          <a:off x="3635375" y="2060575"/>
          <a:ext cx="5508625" cy="647700"/>
        </p:xfrm>
        <a:graphic>
          <a:graphicData uri="http://schemas.openxmlformats.org/presentationml/2006/ole">
            <p:oleObj spid="_x0000_s7176" name="Формула" r:id="rId9" imgW="2286000" imgH="228600" progId="Equation.3">
              <p:embed/>
            </p:oleObj>
          </a:graphicData>
        </a:graphic>
      </p:graphicFrame>
      <p:graphicFrame>
        <p:nvGraphicFramePr>
          <p:cNvPr id="49212" name="Object 60"/>
          <p:cNvGraphicFramePr>
            <a:graphicFrameLocks noChangeAspect="1"/>
          </p:cNvGraphicFramePr>
          <p:nvPr/>
        </p:nvGraphicFramePr>
        <p:xfrm>
          <a:off x="3635375" y="2708275"/>
          <a:ext cx="3960813" cy="1008063"/>
        </p:xfrm>
        <a:graphic>
          <a:graphicData uri="http://schemas.openxmlformats.org/presentationml/2006/ole">
            <p:oleObj spid="_x0000_s7177" name="Формула" r:id="rId10" imgW="1549080" imgH="393480" progId="Equation.3">
              <p:embed/>
            </p:oleObj>
          </a:graphicData>
        </a:graphic>
      </p:graphicFrame>
      <p:graphicFrame>
        <p:nvGraphicFramePr>
          <p:cNvPr id="49213" name="Object 61"/>
          <p:cNvGraphicFramePr>
            <a:graphicFrameLocks noChangeAspect="1"/>
          </p:cNvGraphicFramePr>
          <p:nvPr/>
        </p:nvGraphicFramePr>
        <p:xfrm>
          <a:off x="3635375" y="3716338"/>
          <a:ext cx="5508625" cy="649287"/>
        </p:xfrm>
        <a:graphic>
          <a:graphicData uri="http://schemas.openxmlformats.org/presentationml/2006/ole">
            <p:oleObj spid="_x0000_s7178" name="Формула" r:id="rId11" imgW="2273040" imgH="228600" progId="Equation.3">
              <p:embed/>
            </p:oleObj>
          </a:graphicData>
        </a:graphic>
      </p:graphicFrame>
      <p:graphicFrame>
        <p:nvGraphicFramePr>
          <p:cNvPr id="49214" name="Object 62"/>
          <p:cNvGraphicFramePr>
            <a:graphicFrameLocks noChangeAspect="1"/>
          </p:cNvGraphicFramePr>
          <p:nvPr/>
        </p:nvGraphicFramePr>
        <p:xfrm>
          <a:off x="3635375" y="4365625"/>
          <a:ext cx="4105275" cy="1008063"/>
        </p:xfrm>
        <a:graphic>
          <a:graphicData uri="http://schemas.openxmlformats.org/presentationml/2006/ole">
            <p:oleObj spid="_x0000_s7179" name="Формула" r:id="rId12" imgW="1447560" imgH="393480" progId="Equation.3">
              <p:embed/>
            </p:oleObj>
          </a:graphicData>
        </a:graphic>
      </p:graphicFrame>
      <p:sp>
        <p:nvSpPr>
          <p:cNvPr id="49215" name="Rectangle 63"/>
          <p:cNvSpPr>
            <a:spLocks noChangeArrowheads="1"/>
          </p:cNvSpPr>
          <p:nvPr/>
        </p:nvSpPr>
        <p:spPr bwMode="auto">
          <a:xfrm>
            <a:off x="323850" y="5661025"/>
            <a:ext cx="3678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6600FF"/>
                </a:solidFill>
                <a:latin typeface="Comic Sans MS" pitchFamily="66" charset="0"/>
              </a:rPr>
              <a:t>Ответ: 4 Ом</a:t>
            </a:r>
          </a:p>
        </p:txBody>
      </p:sp>
      <p:grpSp>
        <p:nvGrpSpPr>
          <p:cNvPr id="7185" name="Group 64"/>
          <p:cNvGrpSpPr>
            <a:grpSpLocks/>
          </p:cNvGrpSpPr>
          <p:nvPr/>
        </p:nvGrpSpPr>
        <p:grpSpPr bwMode="auto">
          <a:xfrm>
            <a:off x="5148263" y="5445125"/>
            <a:ext cx="3786187" cy="1169988"/>
            <a:chOff x="1973" y="2704"/>
            <a:chExt cx="2385" cy="737"/>
          </a:xfrm>
        </p:grpSpPr>
        <p:sp>
          <p:nvSpPr>
            <p:cNvPr id="7186" name="Rectangle 65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7" name="Rectangle 66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8" name="Rectangle 67"/>
            <p:cNvSpPr>
              <a:spLocks noChangeArrowheads="1"/>
            </p:cNvSpPr>
            <p:nvPr/>
          </p:nvSpPr>
          <p:spPr bwMode="auto">
            <a:xfrm>
              <a:off x="2541" y="3113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Rectangle 68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0" name="Rectangle 69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Rectangle 70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2" name="Rectangle 71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Rectangle 72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4" name="Rectangle 73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Rectangle 74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6" name="Rectangle 75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Rectangle 76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8" name="Rectangle 77"/>
            <p:cNvSpPr>
              <a:spLocks noChangeArrowheads="1"/>
            </p:cNvSpPr>
            <p:nvPr/>
          </p:nvSpPr>
          <p:spPr bwMode="auto">
            <a:xfrm>
              <a:off x="3038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Rectangle 78"/>
            <p:cNvSpPr>
              <a:spLocks noChangeArrowheads="1"/>
            </p:cNvSpPr>
            <p:nvPr/>
          </p:nvSpPr>
          <p:spPr bwMode="auto">
            <a:xfrm>
              <a:off x="3535" y="2758"/>
              <a:ext cx="253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0" name="Line 79"/>
            <p:cNvSpPr>
              <a:spLocks noChangeShapeType="1"/>
            </p:cNvSpPr>
            <p:nvPr/>
          </p:nvSpPr>
          <p:spPr bwMode="auto">
            <a:xfrm flipH="1">
              <a:off x="2258" y="2799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80"/>
            <p:cNvSpPr>
              <a:spLocks noChangeShapeType="1"/>
            </p:cNvSpPr>
            <p:nvPr/>
          </p:nvSpPr>
          <p:spPr bwMode="auto">
            <a:xfrm flipH="1">
              <a:off x="2258" y="2966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81"/>
            <p:cNvSpPr>
              <a:spLocks noChangeShapeType="1"/>
            </p:cNvSpPr>
            <p:nvPr/>
          </p:nvSpPr>
          <p:spPr bwMode="auto">
            <a:xfrm flipH="1">
              <a:off x="2258" y="3154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Line 82"/>
            <p:cNvSpPr>
              <a:spLocks noChangeShapeType="1"/>
            </p:cNvSpPr>
            <p:nvPr/>
          </p:nvSpPr>
          <p:spPr bwMode="auto">
            <a:xfrm flipH="1">
              <a:off x="2258" y="3363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Line 83"/>
            <p:cNvSpPr>
              <a:spLocks noChangeShapeType="1"/>
            </p:cNvSpPr>
            <p:nvPr/>
          </p:nvSpPr>
          <p:spPr bwMode="auto">
            <a:xfrm>
              <a:off x="2258" y="2799"/>
              <a:ext cx="0" cy="5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Line 84"/>
            <p:cNvSpPr>
              <a:spLocks noChangeShapeType="1"/>
            </p:cNvSpPr>
            <p:nvPr/>
          </p:nvSpPr>
          <p:spPr bwMode="auto">
            <a:xfrm flipH="1">
              <a:off x="2163" y="2799"/>
              <a:ext cx="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Oval 85"/>
            <p:cNvSpPr>
              <a:spLocks noChangeArrowheads="1"/>
            </p:cNvSpPr>
            <p:nvPr/>
          </p:nvSpPr>
          <p:spPr bwMode="auto">
            <a:xfrm>
              <a:off x="2163" y="2779"/>
              <a:ext cx="47" cy="4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Line 86"/>
            <p:cNvSpPr>
              <a:spLocks noChangeShapeType="1"/>
            </p:cNvSpPr>
            <p:nvPr/>
          </p:nvSpPr>
          <p:spPr bwMode="auto">
            <a:xfrm>
              <a:off x="2802" y="2799"/>
              <a:ext cx="2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Line 87"/>
            <p:cNvSpPr>
              <a:spLocks noChangeShapeType="1"/>
            </p:cNvSpPr>
            <p:nvPr/>
          </p:nvSpPr>
          <p:spPr bwMode="auto">
            <a:xfrm>
              <a:off x="2802" y="2966"/>
              <a:ext cx="11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" name="Line 88"/>
            <p:cNvSpPr>
              <a:spLocks noChangeShapeType="1"/>
            </p:cNvSpPr>
            <p:nvPr/>
          </p:nvSpPr>
          <p:spPr bwMode="auto">
            <a:xfrm flipV="1">
              <a:off x="2920" y="2799"/>
              <a:ext cx="0" cy="1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0" name="Line 89"/>
            <p:cNvSpPr>
              <a:spLocks noChangeShapeType="1"/>
            </p:cNvSpPr>
            <p:nvPr/>
          </p:nvSpPr>
          <p:spPr bwMode="auto">
            <a:xfrm>
              <a:off x="2802" y="3154"/>
              <a:ext cx="6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" name="Line 90"/>
            <p:cNvSpPr>
              <a:spLocks noChangeShapeType="1"/>
            </p:cNvSpPr>
            <p:nvPr/>
          </p:nvSpPr>
          <p:spPr bwMode="auto">
            <a:xfrm>
              <a:off x="3299" y="2799"/>
              <a:ext cx="2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Line 91"/>
            <p:cNvSpPr>
              <a:spLocks noChangeShapeType="1"/>
            </p:cNvSpPr>
            <p:nvPr/>
          </p:nvSpPr>
          <p:spPr bwMode="auto">
            <a:xfrm flipV="1">
              <a:off x="3417" y="2799"/>
              <a:ext cx="0" cy="35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Line 92"/>
            <p:cNvSpPr>
              <a:spLocks noChangeShapeType="1"/>
            </p:cNvSpPr>
            <p:nvPr/>
          </p:nvSpPr>
          <p:spPr bwMode="auto">
            <a:xfrm>
              <a:off x="3795" y="2799"/>
              <a:ext cx="35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Line 93"/>
            <p:cNvSpPr>
              <a:spLocks noChangeShapeType="1"/>
            </p:cNvSpPr>
            <p:nvPr/>
          </p:nvSpPr>
          <p:spPr bwMode="auto">
            <a:xfrm>
              <a:off x="2802" y="3363"/>
              <a:ext cx="120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Line 94"/>
            <p:cNvSpPr>
              <a:spLocks noChangeShapeType="1"/>
            </p:cNvSpPr>
            <p:nvPr/>
          </p:nvSpPr>
          <p:spPr bwMode="auto">
            <a:xfrm flipV="1">
              <a:off x="4008" y="2799"/>
              <a:ext cx="0" cy="5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6" name="Oval 95"/>
            <p:cNvSpPr>
              <a:spLocks noChangeArrowheads="1"/>
            </p:cNvSpPr>
            <p:nvPr/>
          </p:nvSpPr>
          <p:spPr bwMode="auto">
            <a:xfrm>
              <a:off x="4126" y="2779"/>
              <a:ext cx="48" cy="4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7" name="Text Box 96"/>
            <p:cNvSpPr txBox="1">
              <a:spLocks noChangeArrowheads="1"/>
            </p:cNvSpPr>
            <p:nvPr/>
          </p:nvSpPr>
          <p:spPr bwMode="auto">
            <a:xfrm>
              <a:off x="1973" y="2704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>
                  <a:solidFill>
                    <a:srgbClr val="660066"/>
                  </a:solidFill>
                </a:rPr>
                <a:t>А</a:t>
              </a:r>
            </a:p>
          </p:txBody>
        </p:sp>
        <p:sp>
          <p:nvSpPr>
            <p:cNvPr id="7218" name="Text Box 97"/>
            <p:cNvSpPr txBox="1">
              <a:spLocks noChangeArrowheads="1"/>
            </p:cNvSpPr>
            <p:nvPr/>
          </p:nvSpPr>
          <p:spPr bwMode="auto">
            <a:xfrm>
              <a:off x="4150" y="2704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>
                  <a:solidFill>
                    <a:srgbClr val="660066"/>
                  </a:solidFill>
                </a:rPr>
                <a:t>В</a:t>
              </a:r>
            </a:p>
          </p:txBody>
        </p:sp>
        <p:sp>
          <p:nvSpPr>
            <p:cNvPr id="7219" name="Text Box 98"/>
            <p:cNvSpPr txBox="1">
              <a:spLocks noChangeArrowheads="1"/>
            </p:cNvSpPr>
            <p:nvPr/>
          </p:nvSpPr>
          <p:spPr bwMode="auto">
            <a:xfrm>
              <a:off x="2472" y="2875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7220" name="Text Box 99"/>
            <p:cNvSpPr txBox="1">
              <a:spLocks noChangeArrowheads="1"/>
            </p:cNvSpPr>
            <p:nvPr/>
          </p:nvSpPr>
          <p:spPr bwMode="auto">
            <a:xfrm>
              <a:off x="2971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7221" name="Text Box 100"/>
            <p:cNvSpPr txBox="1">
              <a:spLocks noChangeArrowheads="1"/>
            </p:cNvSpPr>
            <p:nvPr/>
          </p:nvSpPr>
          <p:spPr bwMode="auto">
            <a:xfrm>
              <a:off x="2472" y="3067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6 Ом</a:t>
              </a:r>
            </a:p>
          </p:txBody>
        </p:sp>
        <p:sp>
          <p:nvSpPr>
            <p:cNvPr id="7222" name="Text Box 101"/>
            <p:cNvSpPr txBox="1">
              <a:spLocks noChangeArrowheads="1"/>
            </p:cNvSpPr>
            <p:nvPr/>
          </p:nvSpPr>
          <p:spPr bwMode="auto">
            <a:xfrm>
              <a:off x="2472" y="3249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8 Ом</a:t>
              </a:r>
            </a:p>
          </p:txBody>
        </p:sp>
        <p:sp>
          <p:nvSpPr>
            <p:cNvPr id="7223" name="Text Box 102"/>
            <p:cNvSpPr txBox="1">
              <a:spLocks noChangeArrowheads="1"/>
            </p:cNvSpPr>
            <p:nvPr/>
          </p:nvSpPr>
          <p:spPr bwMode="auto">
            <a:xfrm>
              <a:off x="3470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5 Ом</a:t>
              </a:r>
            </a:p>
          </p:txBody>
        </p:sp>
        <p:sp>
          <p:nvSpPr>
            <p:cNvPr id="7224" name="Text Box 103"/>
            <p:cNvSpPr txBox="1">
              <a:spLocks noChangeArrowheads="1"/>
            </p:cNvSpPr>
            <p:nvPr/>
          </p:nvSpPr>
          <p:spPr bwMode="auto">
            <a:xfrm>
              <a:off x="2472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67" grpId="0" animBg="1"/>
      <p:bldP spid="49168" grpId="0" animBg="1"/>
      <p:bldP spid="49169" grpId="0"/>
      <p:bldP spid="492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589963" cy="1341438"/>
          </a:xfrm>
        </p:spPr>
        <p:txBody>
          <a:bodyPr/>
          <a:lstStyle/>
          <a:p>
            <a:pPr algn="l" eaLnBrk="1" hangingPunct="1"/>
            <a:r>
              <a:rPr lang="ru-RU" sz="2800" b="1" i="1" smtClean="0">
                <a:solidFill>
                  <a:srgbClr val="660033"/>
                </a:solidFill>
              </a:rPr>
              <a:t>Во сколько раз отличаются сопротивления между точками </a:t>
            </a: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</a:rPr>
              <a:t>А</a:t>
            </a:r>
            <a:r>
              <a:rPr lang="ru-RU" sz="2800" b="1" i="1" smtClean="0">
                <a:solidFill>
                  <a:srgbClr val="660033"/>
                </a:solidFill>
              </a:rPr>
              <a:t> и </a:t>
            </a: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</a:rPr>
              <a:t>В</a:t>
            </a:r>
            <a:r>
              <a:rPr lang="ru-RU" sz="2800" b="1" i="1" smtClean="0">
                <a:solidFill>
                  <a:srgbClr val="660033"/>
                </a:solidFill>
              </a:rPr>
              <a:t>? Сопротивления всех резисторов одинаковы.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48713" y="260350"/>
            <a:ext cx="144462" cy="142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800" smtClean="0"/>
          </a:p>
        </p:txBody>
      </p:sp>
      <p:grpSp>
        <p:nvGrpSpPr>
          <p:cNvPr id="18436" name="Group 125"/>
          <p:cNvGrpSpPr>
            <a:grpSpLocks/>
          </p:cNvGrpSpPr>
          <p:nvPr/>
        </p:nvGrpSpPr>
        <p:grpSpPr bwMode="auto">
          <a:xfrm>
            <a:off x="468313" y="1557338"/>
            <a:ext cx="3311525" cy="2016125"/>
            <a:chOff x="431" y="1570"/>
            <a:chExt cx="2086" cy="1270"/>
          </a:xfrm>
        </p:grpSpPr>
        <p:sp>
          <p:nvSpPr>
            <p:cNvPr id="18528" name="Text Box 4"/>
            <p:cNvSpPr txBox="1">
              <a:spLocks noChangeArrowheads="1"/>
            </p:cNvSpPr>
            <p:nvPr/>
          </p:nvSpPr>
          <p:spPr bwMode="auto">
            <a:xfrm>
              <a:off x="1098" y="1628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18529" name="Rectangle 10"/>
            <p:cNvSpPr>
              <a:spLocks noChangeArrowheads="1"/>
            </p:cNvSpPr>
            <p:nvPr/>
          </p:nvSpPr>
          <p:spPr bwMode="auto">
            <a:xfrm>
              <a:off x="1247" y="1616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0" name="Rectangle 11"/>
            <p:cNvSpPr>
              <a:spLocks noChangeArrowheads="1"/>
            </p:cNvSpPr>
            <p:nvPr/>
          </p:nvSpPr>
          <p:spPr bwMode="auto">
            <a:xfrm>
              <a:off x="1247" y="2341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1" name="Rectangle 12"/>
            <p:cNvSpPr>
              <a:spLocks noChangeArrowheads="1"/>
            </p:cNvSpPr>
            <p:nvPr/>
          </p:nvSpPr>
          <p:spPr bwMode="auto">
            <a:xfrm rot="5400000">
              <a:off x="641" y="194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2" name="Rectangle 13"/>
            <p:cNvSpPr>
              <a:spLocks noChangeArrowheads="1"/>
            </p:cNvSpPr>
            <p:nvPr/>
          </p:nvSpPr>
          <p:spPr bwMode="auto">
            <a:xfrm rot="5400000">
              <a:off x="1866" y="194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3" name="Line 14"/>
            <p:cNvSpPr>
              <a:spLocks noChangeShapeType="1"/>
            </p:cNvSpPr>
            <p:nvPr/>
          </p:nvSpPr>
          <p:spPr bwMode="auto">
            <a:xfrm flipH="1">
              <a:off x="884" y="170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" name="Line 15"/>
            <p:cNvSpPr>
              <a:spLocks noChangeShapeType="1"/>
            </p:cNvSpPr>
            <p:nvPr/>
          </p:nvSpPr>
          <p:spPr bwMode="auto">
            <a:xfrm flipH="1">
              <a:off x="1746" y="170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" name="Line 16"/>
            <p:cNvSpPr>
              <a:spLocks noChangeShapeType="1"/>
            </p:cNvSpPr>
            <p:nvPr/>
          </p:nvSpPr>
          <p:spPr bwMode="auto">
            <a:xfrm>
              <a:off x="884" y="1706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" name="Line 17"/>
            <p:cNvSpPr>
              <a:spLocks noChangeShapeType="1"/>
            </p:cNvSpPr>
            <p:nvPr/>
          </p:nvSpPr>
          <p:spPr bwMode="auto">
            <a:xfrm>
              <a:off x="2109" y="1706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" name="Line 18"/>
            <p:cNvSpPr>
              <a:spLocks noChangeShapeType="1"/>
            </p:cNvSpPr>
            <p:nvPr/>
          </p:nvSpPr>
          <p:spPr bwMode="auto">
            <a:xfrm>
              <a:off x="884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" name="Line 19"/>
            <p:cNvSpPr>
              <a:spLocks noChangeShapeType="1"/>
            </p:cNvSpPr>
            <p:nvPr/>
          </p:nvSpPr>
          <p:spPr bwMode="auto">
            <a:xfrm>
              <a:off x="2109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9" name="Line 20"/>
            <p:cNvSpPr>
              <a:spLocks noChangeShapeType="1"/>
            </p:cNvSpPr>
            <p:nvPr/>
          </p:nvSpPr>
          <p:spPr bwMode="auto">
            <a:xfrm>
              <a:off x="884" y="247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0" name="Line 21"/>
            <p:cNvSpPr>
              <a:spLocks noChangeShapeType="1"/>
            </p:cNvSpPr>
            <p:nvPr/>
          </p:nvSpPr>
          <p:spPr bwMode="auto">
            <a:xfrm>
              <a:off x="1746" y="247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1" name="Line 22"/>
            <p:cNvSpPr>
              <a:spLocks noChangeShapeType="1"/>
            </p:cNvSpPr>
            <p:nvPr/>
          </p:nvSpPr>
          <p:spPr bwMode="auto">
            <a:xfrm flipH="1">
              <a:off x="431" y="2478"/>
              <a:ext cx="453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2" name="Line 23"/>
            <p:cNvSpPr>
              <a:spLocks noChangeShapeType="1"/>
            </p:cNvSpPr>
            <p:nvPr/>
          </p:nvSpPr>
          <p:spPr bwMode="auto">
            <a:xfrm>
              <a:off x="2109" y="2478"/>
              <a:ext cx="408" cy="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3" name="Oval 24"/>
            <p:cNvSpPr>
              <a:spLocks noChangeArrowheads="1"/>
            </p:cNvSpPr>
            <p:nvPr/>
          </p:nvSpPr>
          <p:spPr bwMode="auto">
            <a:xfrm>
              <a:off x="839" y="2432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44" name="Oval 25"/>
            <p:cNvSpPr>
              <a:spLocks noChangeArrowheads="1"/>
            </p:cNvSpPr>
            <p:nvPr/>
          </p:nvSpPr>
          <p:spPr bwMode="auto">
            <a:xfrm>
              <a:off x="2064" y="2432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45" name="Text Box 26"/>
            <p:cNvSpPr txBox="1">
              <a:spLocks noChangeArrowheads="1"/>
            </p:cNvSpPr>
            <p:nvPr/>
          </p:nvSpPr>
          <p:spPr bwMode="auto">
            <a:xfrm>
              <a:off x="793" y="252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33"/>
                  </a:solidFill>
                </a:rPr>
                <a:t>А</a:t>
              </a:r>
            </a:p>
          </p:txBody>
        </p:sp>
        <p:sp>
          <p:nvSpPr>
            <p:cNvPr id="18546" name="Text Box 27"/>
            <p:cNvSpPr txBox="1">
              <a:spLocks noChangeArrowheads="1"/>
            </p:cNvSpPr>
            <p:nvPr/>
          </p:nvSpPr>
          <p:spPr bwMode="auto">
            <a:xfrm>
              <a:off x="1973" y="2523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660033"/>
                  </a:solidFill>
                </a:rPr>
                <a:t>В</a:t>
              </a:r>
            </a:p>
          </p:txBody>
        </p:sp>
        <p:sp>
          <p:nvSpPr>
            <p:cNvPr id="18547" name="Text Box 28"/>
            <p:cNvSpPr txBox="1">
              <a:spLocks noChangeArrowheads="1"/>
            </p:cNvSpPr>
            <p:nvPr/>
          </p:nvSpPr>
          <p:spPr bwMode="auto">
            <a:xfrm>
              <a:off x="1383" y="157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48" name="Text Box 29"/>
            <p:cNvSpPr txBox="1">
              <a:spLocks noChangeArrowheads="1"/>
            </p:cNvSpPr>
            <p:nvPr/>
          </p:nvSpPr>
          <p:spPr bwMode="auto">
            <a:xfrm>
              <a:off x="748" y="188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49" name="Text Box 30"/>
            <p:cNvSpPr txBox="1">
              <a:spLocks noChangeArrowheads="1"/>
            </p:cNvSpPr>
            <p:nvPr/>
          </p:nvSpPr>
          <p:spPr bwMode="auto">
            <a:xfrm>
              <a:off x="1383" y="229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50" name="Text Box 31"/>
            <p:cNvSpPr txBox="1">
              <a:spLocks noChangeArrowheads="1"/>
            </p:cNvSpPr>
            <p:nvPr/>
          </p:nvSpPr>
          <p:spPr bwMode="auto">
            <a:xfrm>
              <a:off x="1973" y="193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</p:grpSp>
      <p:sp>
        <p:nvSpPr>
          <p:cNvPr id="18437" name="Text Box 32"/>
          <p:cNvSpPr txBox="1">
            <a:spLocks noChangeArrowheads="1"/>
          </p:cNvSpPr>
          <p:nvPr/>
        </p:nvSpPr>
        <p:spPr bwMode="auto">
          <a:xfrm>
            <a:off x="4572000" y="1916113"/>
            <a:ext cx="4392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1</a:t>
            </a:r>
            <a:r>
              <a:rPr lang="en-US" sz="3600" b="1">
                <a:solidFill>
                  <a:srgbClr val="0000FF"/>
                </a:solidFill>
              </a:rPr>
              <a:t>= R + R + R = 3R</a:t>
            </a:r>
            <a:r>
              <a:rPr lang="ru-RU" sz="3600" b="1">
                <a:solidFill>
                  <a:srgbClr val="0000FF"/>
                </a:solidFill>
              </a:rPr>
              <a:t>;</a:t>
            </a:r>
          </a:p>
        </p:txBody>
      </p:sp>
      <p:sp>
        <p:nvSpPr>
          <p:cNvPr id="18438" name="Text Box 33"/>
          <p:cNvSpPr txBox="1">
            <a:spLocks noChangeArrowheads="1"/>
          </p:cNvSpPr>
          <p:nvPr/>
        </p:nvSpPr>
        <p:spPr bwMode="auto">
          <a:xfrm>
            <a:off x="4643438" y="2708275"/>
            <a:ext cx="1370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2</a:t>
            </a:r>
            <a:r>
              <a:rPr lang="en-US" sz="3200" b="1">
                <a:solidFill>
                  <a:srgbClr val="0000FF"/>
                </a:solidFill>
              </a:rPr>
              <a:t>= R</a:t>
            </a:r>
            <a:r>
              <a:rPr lang="ru-RU" sz="3200" b="1">
                <a:solidFill>
                  <a:srgbClr val="0000FF"/>
                </a:solidFill>
              </a:rPr>
              <a:t>;</a:t>
            </a:r>
          </a:p>
        </p:txBody>
      </p:sp>
      <p:sp>
        <p:nvSpPr>
          <p:cNvPr id="18439" name="Text Box 34"/>
          <p:cNvSpPr txBox="1">
            <a:spLocks noChangeArrowheads="1"/>
          </p:cNvSpPr>
          <p:nvPr/>
        </p:nvSpPr>
        <p:spPr bwMode="auto">
          <a:xfrm>
            <a:off x="250825" y="18446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а)</a:t>
            </a:r>
            <a:endParaRPr lang="el-GR" sz="28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440" name="Text Box 35"/>
          <p:cNvSpPr txBox="1">
            <a:spLocks noChangeArrowheads="1"/>
          </p:cNvSpPr>
          <p:nvPr/>
        </p:nvSpPr>
        <p:spPr bwMode="auto">
          <a:xfrm>
            <a:off x="6804025" y="2708275"/>
            <a:ext cx="1798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0</a:t>
            </a:r>
            <a:r>
              <a:rPr lang="en-US" sz="3200" b="1">
                <a:solidFill>
                  <a:srgbClr val="0000FF"/>
                </a:solidFill>
              </a:rPr>
              <a:t>= 3</a:t>
            </a:r>
            <a:r>
              <a:rPr lang="ru-RU" sz="3200" b="1">
                <a:solidFill>
                  <a:srgbClr val="0000FF"/>
                </a:solidFill>
              </a:rPr>
              <a:t>/4</a:t>
            </a:r>
            <a:r>
              <a:rPr lang="en-US" sz="3200" b="1">
                <a:solidFill>
                  <a:srgbClr val="0000FF"/>
                </a:solidFill>
              </a:rPr>
              <a:t>R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8441" name="Text Box 36"/>
          <p:cNvSpPr txBox="1">
            <a:spLocks noChangeArrowheads="1"/>
          </p:cNvSpPr>
          <p:nvPr/>
        </p:nvSpPr>
        <p:spPr bwMode="auto">
          <a:xfrm>
            <a:off x="3708400" y="4149725"/>
            <a:ext cx="52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б)</a:t>
            </a:r>
          </a:p>
        </p:txBody>
      </p:sp>
      <p:sp>
        <p:nvSpPr>
          <p:cNvPr id="18442" name="Text Box 40"/>
          <p:cNvSpPr txBox="1">
            <a:spLocks noChangeArrowheads="1"/>
          </p:cNvSpPr>
          <p:nvPr/>
        </p:nvSpPr>
        <p:spPr bwMode="auto">
          <a:xfrm>
            <a:off x="8963025" y="481806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18443" name="Group 126"/>
          <p:cNvGrpSpPr>
            <a:grpSpLocks/>
          </p:cNvGrpSpPr>
          <p:nvPr/>
        </p:nvGrpSpPr>
        <p:grpSpPr bwMode="auto">
          <a:xfrm>
            <a:off x="4284663" y="3933825"/>
            <a:ext cx="3382962" cy="1871663"/>
            <a:chOff x="3016" y="2160"/>
            <a:chExt cx="2223" cy="1225"/>
          </a:xfrm>
        </p:grpSpPr>
        <p:sp>
          <p:nvSpPr>
            <p:cNvPr id="18503" name="Text Box 38"/>
            <p:cNvSpPr txBox="1">
              <a:spLocks noChangeArrowheads="1"/>
            </p:cNvSpPr>
            <p:nvPr/>
          </p:nvSpPr>
          <p:spPr bwMode="auto">
            <a:xfrm>
              <a:off x="3061" y="2309"/>
              <a:ext cx="2178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>
                <a:solidFill>
                  <a:srgbClr val="660033"/>
                </a:solidFill>
              </a:endParaRPr>
            </a:p>
            <a:p>
              <a:endParaRPr lang="ru-RU"/>
            </a:p>
          </p:txBody>
        </p:sp>
        <p:sp>
          <p:nvSpPr>
            <p:cNvPr id="18504" name="Text Box 39"/>
            <p:cNvSpPr txBox="1">
              <a:spLocks noChangeArrowheads="1"/>
            </p:cNvSpPr>
            <p:nvPr/>
          </p:nvSpPr>
          <p:spPr bwMode="auto">
            <a:xfrm>
              <a:off x="3923" y="229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5" name="Rectangle 41"/>
            <p:cNvSpPr>
              <a:spLocks noChangeArrowheads="1"/>
            </p:cNvSpPr>
            <p:nvPr/>
          </p:nvSpPr>
          <p:spPr bwMode="auto">
            <a:xfrm>
              <a:off x="3833" y="2342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6" name="Text Box 42"/>
            <p:cNvSpPr txBox="1">
              <a:spLocks noChangeArrowheads="1"/>
            </p:cNvSpPr>
            <p:nvPr/>
          </p:nvSpPr>
          <p:spPr bwMode="auto">
            <a:xfrm>
              <a:off x="4468" y="2341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7" name="Text Box 45"/>
            <p:cNvSpPr txBox="1">
              <a:spLocks noChangeArrowheads="1"/>
            </p:cNvSpPr>
            <p:nvPr/>
          </p:nvSpPr>
          <p:spPr bwMode="auto">
            <a:xfrm>
              <a:off x="3969" y="229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8" name="Rectangle 46"/>
            <p:cNvSpPr>
              <a:spLocks noChangeArrowheads="1"/>
            </p:cNvSpPr>
            <p:nvPr/>
          </p:nvSpPr>
          <p:spPr bwMode="auto">
            <a:xfrm>
              <a:off x="3833" y="3067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9" name="Text Box 47"/>
            <p:cNvSpPr txBox="1">
              <a:spLocks noChangeArrowheads="1"/>
            </p:cNvSpPr>
            <p:nvPr/>
          </p:nvSpPr>
          <p:spPr bwMode="auto">
            <a:xfrm>
              <a:off x="4468" y="306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0" name="Rectangle 48"/>
            <p:cNvSpPr>
              <a:spLocks noChangeArrowheads="1"/>
            </p:cNvSpPr>
            <p:nvPr/>
          </p:nvSpPr>
          <p:spPr bwMode="auto">
            <a:xfrm rot="5400000">
              <a:off x="3227" y="2675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1" name="Rectangle 49"/>
            <p:cNvSpPr>
              <a:spLocks noChangeArrowheads="1"/>
            </p:cNvSpPr>
            <p:nvPr/>
          </p:nvSpPr>
          <p:spPr bwMode="auto">
            <a:xfrm rot="5400000">
              <a:off x="4513" y="265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2" name="Text Box 50"/>
            <p:cNvSpPr txBox="1">
              <a:spLocks noChangeArrowheads="1"/>
            </p:cNvSpPr>
            <p:nvPr/>
          </p:nvSpPr>
          <p:spPr bwMode="auto">
            <a:xfrm>
              <a:off x="3969" y="3022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3" name="Text Box 51"/>
            <p:cNvSpPr txBox="1">
              <a:spLocks noChangeArrowheads="1"/>
            </p:cNvSpPr>
            <p:nvPr/>
          </p:nvSpPr>
          <p:spPr bwMode="auto">
            <a:xfrm>
              <a:off x="4604" y="2568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4" name="Text Box 52"/>
            <p:cNvSpPr txBox="1">
              <a:spLocks noChangeArrowheads="1"/>
            </p:cNvSpPr>
            <p:nvPr/>
          </p:nvSpPr>
          <p:spPr bwMode="auto">
            <a:xfrm>
              <a:off x="3334" y="2568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5" name="Line 53"/>
            <p:cNvSpPr>
              <a:spLocks noChangeShapeType="1"/>
            </p:cNvSpPr>
            <p:nvPr/>
          </p:nvSpPr>
          <p:spPr bwMode="auto">
            <a:xfrm flipH="1">
              <a:off x="3470" y="2432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Line 54"/>
            <p:cNvSpPr>
              <a:spLocks noChangeShapeType="1"/>
            </p:cNvSpPr>
            <p:nvPr/>
          </p:nvSpPr>
          <p:spPr bwMode="auto">
            <a:xfrm flipH="1">
              <a:off x="4332" y="2432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7" name="Line 55"/>
            <p:cNvSpPr>
              <a:spLocks noChangeShapeType="1"/>
            </p:cNvSpPr>
            <p:nvPr/>
          </p:nvSpPr>
          <p:spPr bwMode="auto">
            <a:xfrm flipH="1">
              <a:off x="3470" y="315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Line 56"/>
            <p:cNvSpPr>
              <a:spLocks noChangeShapeType="1"/>
            </p:cNvSpPr>
            <p:nvPr/>
          </p:nvSpPr>
          <p:spPr bwMode="auto">
            <a:xfrm flipH="1">
              <a:off x="4332" y="3158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9" name="Line 57"/>
            <p:cNvSpPr>
              <a:spLocks noChangeShapeType="1"/>
            </p:cNvSpPr>
            <p:nvPr/>
          </p:nvSpPr>
          <p:spPr bwMode="auto">
            <a:xfrm>
              <a:off x="3470" y="2432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0" name="Line 58"/>
            <p:cNvSpPr>
              <a:spLocks noChangeShapeType="1"/>
            </p:cNvSpPr>
            <p:nvPr/>
          </p:nvSpPr>
          <p:spPr bwMode="auto">
            <a:xfrm flipV="1">
              <a:off x="3470" y="3022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1" name="Line 60"/>
            <p:cNvSpPr>
              <a:spLocks noChangeShapeType="1"/>
            </p:cNvSpPr>
            <p:nvPr/>
          </p:nvSpPr>
          <p:spPr bwMode="auto">
            <a:xfrm>
              <a:off x="4740" y="2432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Line 61"/>
            <p:cNvSpPr>
              <a:spLocks noChangeShapeType="1"/>
            </p:cNvSpPr>
            <p:nvPr/>
          </p:nvSpPr>
          <p:spPr bwMode="auto">
            <a:xfrm flipV="1">
              <a:off x="4740" y="297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3" name="Oval 62"/>
            <p:cNvSpPr>
              <a:spLocks noChangeArrowheads="1"/>
            </p:cNvSpPr>
            <p:nvPr/>
          </p:nvSpPr>
          <p:spPr bwMode="auto">
            <a:xfrm>
              <a:off x="3424" y="3113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24" name="Oval 64"/>
            <p:cNvSpPr>
              <a:spLocks noChangeArrowheads="1"/>
            </p:cNvSpPr>
            <p:nvPr/>
          </p:nvSpPr>
          <p:spPr bwMode="auto">
            <a:xfrm>
              <a:off x="4694" y="2387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25" name="Text Box 65"/>
            <p:cNvSpPr txBox="1">
              <a:spLocks noChangeArrowheads="1"/>
            </p:cNvSpPr>
            <p:nvPr/>
          </p:nvSpPr>
          <p:spPr bwMode="auto">
            <a:xfrm>
              <a:off x="4649" y="2160"/>
              <a:ext cx="22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660033"/>
                  </a:solidFill>
                </a:rPr>
                <a:t>В</a:t>
              </a:r>
            </a:p>
          </p:txBody>
        </p:sp>
        <p:sp>
          <p:nvSpPr>
            <p:cNvPr id="18526" name="Line 66"/>
            <p:cNvSpPr>
              <a:spLocks noChangeShapeType="1"/>
            </p:cNvSpPr>
            <p:nvPr/>
          </p:nvSpPr>
          <p:spPr bwMode="auto">
            <a:xfrm flipH="1">
              <a:off x="3016" y="3158"/>
              <a:ext cx="454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7" name="Line 67"/>
            <p:cNvSpPr>
              <a:spLocks noChangeShapeType="1"/>
            </p:cNvSpPr>
            <p:nvPr/>
          </p:nvSpPr>
          <p:spPr bwMode="auto">
            <a:xfrm flipV="1">
              <a:off x="4740" y="2251"/>
              <a:ext cx="453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4" name="Text Box 68"/>
          <p:cNvSpPr txBox="1">
            <a:spLocks noChangeArrowheads="1"/>
          </p:cNvSpPr>
          <p:nvPr/>
        </p:nvSpPr>
        <p:spPr bwMode="auto">
          <a:xfrm>
            <a:off x="519113" y="5219700"/>
            <a:ext cx="2127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1</a:t>
            </a:r>
            <a:r>
              <a:rPr lang="en-US" sz="3200" b="1">
                <a:solidFill>
                  <a:srgbClr val="0000FF"/>
                </a:solidFill>
              </a:rPr>
              <a:t>=R</a:t>
            </a:r>
            <a:r>
              <a:rPr lang="en-US" sz="1600" b="1">
                <a:solidFill>
                  <a:srgbClr val="0000FF"/>
                </a:solidFill>
              </a:rPr>
              <a:t>2</a:t>
            </a:r>
            <a:r>
              <a:rPr lang="en-US" sz="3200" b="1">
                <a:solidFill>
                  <a:srgbClr val="0000FF"/>
                </a:solidFill>
              </a:rPr>
              <a:t>=2R</a:t>
            </a:r>
            <a:r>
              <a:rPr lang="ru-RU" sz="3200" b="1">
                <a:solidFill>
                  <a:srgbClr val="0000FF"/>
                </a:solidFill>
              </a:rPr>
              <a:t>;</a:t>
            </a:r>
          </a:p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0</a:t>
            </a:r>
            <a:r>
              <a:rPr lang="en-US" sz="3200" b="1">
                <a:solidFill>
                  <a:srgbClr val="0000FF"/>
                </a:solidFill>
              </a:rPr>
              <a:t>=R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24645" name="Text Box 69"/>
          <p:cNvSpPr txBox="1">
            <a:spLocks noChangeArrowheads="1"/>
          </p:cNvSpPr>
          <p:nvPr/>
        </p:nvSpPr>
        <p:spPr bwMode="auto">
          <a:xfrm>
            <a:off x="3132138" y="5805488"/>
            <a:ext cx="3529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CC0099"/>
                </a:solidFill>
              </a:rPr>
              <a:t>R</a:t>
            </a:r>
            <a:r>
              <a:rPr lang="ru-RU" sz="2800" b="1">
                <a:solidFill>
                  <a:srgbClr val="660033"/>
                </a:solidFill>
              </a:rPr>
              <a:t>а</a:t>
            </a:r>
            <a:r>
              <a:rPr lang="ru-RU" sz="4000">
                <a:solidFill>
                  <a:srgbClr val="0000FF"/>
                </a:solidFill>
              </a:rPr>
              <a:t>:</a:t>
            </a:r>
            <a:r>
              <a:rPr lang="en-US" sz="4000" b="1">
                <a:solidFill>
                  <a:srgbClr val="CC0099"/>
                </a:solidFill>
              </a:rPr>
              <a:t>R</a:t>
            </a:r>
            <a:r>
              <a:rPr lang="ru-RU" sz="2800" b="1">
                <a:solidFill>
                  <a:srgbClr val="660033"/>
                </a:solidFill>
              </a:rPr>
              <a:t>б</a:t>
            </a:r>
            <a:r>
              <a:rPr lang="ru-RU" sz="4000" b="1">
                <a:solidFill>
                  <a:srgbClr val="CC0099"/>
                </a:solidFill>
              </a:rPr>
              <a:t> = 0,75</a:t>
            </a:r>
            <a:endParaRPr lang="ru-RU" sz="4000" b="1">
              <a:solidFill>
                <a:srgbClr val="660033"/>
              </a:solidFill>
            </a:endParaRPr>
          </a:p>
        </p:txBody>
      </p:sp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846638"/>
            <a:ext cx="2411413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28"/>
          <p:cNvGrpSpPr>
            <a:grpSpLocks/>
          </p:cNvGrpSpPr>
          <p:nvPr/>
        </p:nvGrpSpPr>
        <p:grpSpPr bwMode="auto">
          <a:xfrm>
            <a:off x="3995738" y="1700213"/>
            <a:ext cx="4968875" cy="1871662"/>
            <a:chOff x="2064" y="192"/>
            <a:chExt cx="3599" cy="4057"/>
          </a:xfrm>
        </p:grpSpPr>
        <p:sp>
          <p:nvSpPr>
            <p:cNvPr id="2" name="Freeform 129"/>
            <p:cNvSpPr>
              <a:spLocks/>
            </p:cNvSpPr>
            <p:nvPr/>
          </p:nvSpPr>
          <p:spPr bwMode="auto">
            <a:xfrm>
              <a:off x="2064" y="367"/>
              <a:ext cx="3599" cy="3882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79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8501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3" name="Freeform 132"/>
              <p:cNvSpPr>
                <a:spLocks/>
              </p:cNvSpPr>
              <p:nvPr/>
            </p:nvSpPr>
            <p:spPr bwMode="auto">
              <a:xfrm>
                <a:off x="276" y="191"/>
                <a:ext cx="156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0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8499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4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1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8497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5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0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2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8495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6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6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3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8493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7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59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4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8491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8485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86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87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88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8489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59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8448" name="Line 97"/>
          <p:cNvSpPr>
            <a:spLocks noChangeShapeType="1"/>
          </p:cNvSpPr>
          <p:nvPr/>
        </p:nvSpPr>
        <p:spPr bwMode="auto">
          <a:xfrm>
            <a:off x="4500563" y="1773238"/>
            <a:ext cx="4319587" cy="0"/>
          </a:xfrm>
          <a:prstGeom prst="line">
            <a:avLst/>
          </a:prstGeom>
          <a:noFill/>
          <a:ln w="120650" cmpd="thinThick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9" name="Line 98"/>
          <p:cNvSpPr>
            <a:spLocks noChangeShapeType="1"/>
          </p:cNvSpPr>
          <p:nvPr/>
        </p:nvSpPr>
        <p:spPr bwMode="auto">
          <a:xfrm>
            <a:off x="0" y="4941888"/>
            <a:ext cx="3276600" cy="0"/>
          </a:xfrm>
          <a:prstGeom prst="line">
            <a:avLst/>
          </a:prstGeom>
          <a:noFill/>
          <a:ln w="120650" cmpd="thinThick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" name="Group 128"/>
          <p:cNvGrpSpPr>
            <a:grpSpLocks/>
          </p:cNvGrpSpPr>
          <p:nvPr/>
        </p:nvGrpSpPr>
        <p:grpSpPr bwMode="auto">
          <a:xfrm>
            <a:off x="-323850" y="4868863"/>
            <a:ext cx="3671888" cy="1873250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7"/>
              <a:ext cx="3599" cy="3882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54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8476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1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5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8474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6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8472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7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8470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8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8468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9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8466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8460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61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62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63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8464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7" y="191"/>
                <a:ext cx="161" cy="371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8451" name="Text Box 127"/>
          <p:cNvSpPr txBox="1">
            <a:spLocks noChangeArrowheads="1"/>
          </p:cNvSpPr>
          <p:nvPr/>
        </p:nvSpPr>
        <p:spPr bwMode="auto">
          <a:xfrm>
            <a:off x="8440738" y="4313238"/>
            <a:ext cx="163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52" name="Text Box 152"/>
          <p:cNvSpPr txBox="1">
            <a:spLocks noChangeArrowheads="1"/>
          </p:cNvSpPr>
          <p:nvPr/>
        </p:nvSpPr>
        <p:spPr bwMode="auto">
          <a:xfrm>
            <a:off x="4427538" y="5157788"/>
            <a:ext cx="439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660033"/>
                </a:solidFill>
              </a:rPr>
              <a:t>A</a:t>
            </a:r>
            <a:endParaRPr lang="ru-RU" sz="2400" b="1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51 0.01065 L 0.47865 0.010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01041 L -0.31094 0.010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6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5033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Comic Sans MS" pitchFamily="66" charset="0"/>
              </a:rPr>
              <a:t>Физкультминутка</a:t>
            </a:r>
            <a:br>
              <a:rPr lang="ru-RU" b="1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b="1" smtClean="0">
                <a:solidFill>
                  <a:schemeClr val="accent2"/>
                </a:solidFill>
                <a:latin typeface="Comic Sans MS" pitchFamily="66" charset="0"/>
              </a:rPr>
              <a:t> для глаз</a:t>
            </a:r>
            <a:br>
              <a:rPr lang="ru-RU" b="1" smtClean="0">
                <a:solidFill>
                  <a:schemeClr val="accent2"/>
                </a:solidFill>
                <a:latin typeface="Comic Sans MS" pitchFamily="66" charset="0"/>
              </a:rPr>
            </a:br>
            <a:endParaRPr lang="ru-RU" b="1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9459" name="Picture 7" descr="FAIRY4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1700213"/>
            <a:ext cx="5400675" cy="4752975"/>
          </a:xfrm>
          <a:noFill/>
        </p:spPr>
      </p:pic>
      <p:pic>
        <p:nvPicPr>
          <p:cNvPr id="67591" name="Enigma - Sadness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188" y="9810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" fill="hold"/>
                                        <p:tgtEl>
                                          <p:spTgt spid="67591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591"/>
                  </p:tgtEl>
                </p:cond>
              </p:nextCondLst>
            </p:seq>
            <p:audio>
              <p:cMediaNode numSld="2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59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i="0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0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423863" y="2947988"/>
            <a:ext cx="1008062" cy="936625"/>
          </a:xfrm>
          <a:prstGeom prst="ellipse">
            <a:avLst/>
          </a:prstGeom>
          <a:solidFill>
            <a:srgbClr val="E03C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i="0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292600"/>
            <a:ext cx="18732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ubPieSlice"/>
          <p:cNvSpPr>
            <a:spLocks noEditPoints="1" noChangeArrowheads="1"/>
          </p:cNvSpPr>
          <p:nvPr/>
        </p:nvSpPr>
        <p:spPr bwMode="auto">
          <a:xfrm>
            <a:off x="971550" y="188913"/>
            <a:ext cx="7129463" cy="6480175"/>
          </a:xfrm>
          <a:custGeom>
            <a:avLst/>
            <a:gdLst>
              <a:gd name="T0" fmla="*/ 2147483647 w 21600"/>
              <a:gd name="T1" fmla="*/ 922585481 h 21600"/>
              <a:gd name="T2" fmla="*/ 1140710037 w 21600"/>
              <a:gd name="T3" fmla="*/ 928950451 h 21600"/>
              <a:gd name="T4" fmla="*/ 2147483647 w 21600"/>
              <a:gd name="T5" fmla="*/ 928950451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i="0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i="0"/>
          </a:p>
        </p:txBody>
      </p:sp>
      <p:pic>
        <p:nvPicPr>
          <p:cNvPr id="22532" name="Picture 5" descr="li10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416300"/>
            <a:ext cx="7129463" cy="9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899 -0.02777 C 0.31232 -0.28518 0.13854 -0.47893 -0.06059 -0.45532 C -0.25139 -0.43449 -0.41007 -0.23032 -0.3941 0.02107 C -0.38177 0.25371 -0.23473 0.4426 -0.05625 0.42315 C 0.10694 0.40463 0.246 0.23102 0.23472 0.01389 C 0.22361 -0.18356 0.0993 -0.34676 -0.05295 -0.33194 C -0.19236 -0.31574 -0.30868 -0.17176 -0.29792 0.01135 C -0.28976 0.17523 -0.18907 0.31297 -0.06528 0.2963 C 0.04878 0.28496 0.14566 0.17431 0.13906 0.02523 C 0.13021 -0.10602 0.0526 -0.21875 -0.04566 -0.20602 C -0.13125 -0.19838 -0.20973 -0.11319 -0.2033 0.00116 C -0.19827 0.0963 -0.14341 0.1794 -0.07153 0.17361 C -0.01233 0.16783 0.04548 0.11366 0.03958 0.0375 C 0.03837 -0.025 0.00486 -0.08657 -0.03785 -0.08541 C -0.07309 -0.07847 -0.10608 -0.05648 -0.10816 -0.01157 C -0.10747 0.0176 -0.0974 0.04167 -0.07969 0.04885 C -0.06893 0.05162 -0.06493 0.04861 -0.05608 0.04537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59113" y="4221163"/>
            <a:ext cx="2520950" cy="2160587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i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419 L -0.00382 -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60823 L -0.00382 0.0841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95288" y="2492375"/>
            <a:ext cx="2376487" cy="2089150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i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3423E-6 L 0.6694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0532 L -3.33333E-6 -0.0050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765175"/>
            <a:ext cx="4319587" cy="574675"/>
          </a:xfrm>
        </p:spPr>
        <p:txBody>
          <a:bodyPr/>
          <a:lstStyle/>
          <a:p>
            <a:pPr eaLnBrk="1" hangingPunct="1"/>
            <a:r>
              <a:rPr lang="ru-RU" sz="4200" b="1" i="1" smtClean="0">
                <a:solidFill>
                  <a:srgbClr val="CC0099"/>
                </a:solidFill>
              </a:rPr>
              <a:t>Цели урока:</a:t>
            </a:r>
            <a:r>
              <a:rPr lang="ru-RU" sz="4200" b="1" i="1" smtClean="0">
                <a:solidFill>
                  <a:srgbClr val="008080"/>
                </a:solidFill>
              </a:rPr>
              <a:t/>
            </a:r>
            <a:br>
              <a:rPr lang="ru-RU" sz="4200" b="1" i="1" smtClean="0">
                <a:solidFill>
                  <a:srgbClr val="008080"/>
                </a:solidFill>
              </a:rPr>
            </a:br>
            <a:endParaRPr lang="ru-RU" sz="4200" b="1" i="1" smtClean="0">
              <a:solidFill>
                <a:srgbClr val="00808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25538"/>
            <a:ext cx="8496300" cy="71913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b="1" i="1" smtClean="0">
                <a:solidFill>
                  <a:srgbClr val="008080"/>
                </a:solidFill>
              </a:rPr>
              <a:t> </a:t>
            </a:r>
            <a:r>
              <a:rPr lang="en-US" sz="2800" b="1" i="1" smtClean="0">
                <a:solidFill>
                  <a:srgbClr val="0000FF"/>
                </a:solidFill>
              </a:rPr>
              <a:t>- </a:t>
            </a:r>
            <a:r>
              <a:rPr lang="ru-RU" sz="2800" b="1" i="1" smtClean="0">
                <a:solidFill>
                  <a:srgbClr val="0000FF"/>
                </a:solidFill>
              </a:rPr>
              <a:t>обобщение и систематизация знаний об электрических цепях;</a:t>
            </a:r>
            <a:br>
              <a:rPr lang="ru-RU" sz="2800" b="1" i="1" smtClean="0">
                <a:solidFill>
                  <a:srgbClr val="0000FF"/>
                </a:solidFill>
              </a:rPr>
            </a:br>
            <a:r>
              <a:rPr lang="ru-RU" sz="2800" b="1" i="1" smtClean="0">
                <a:solidFill>
                  <a:srgbClr val="008080"/>
                </a:solidFill>
              </a:rPr>
              <a:t/>
            </a:r>
            <a:br>
              <a:rPr lang="ru-RU" sz="2800" b="1" i="1" smtClean="0">
                <a:solidFill>
                  <a:srgbClr val="008080"/>
                </a:solidFill>
              </a:rPr>
            </a:br>
            <a:endParaRPr lang="ru-RU" sz="2800" b="1" i="1" smtClean="0">
              <a:solidFill>
                <a:srgbClr val="008080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23850" y="213360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формирование умений различать последовательное и параллельное соединение проводников;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8278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изображать и читать схемы цепей со смешанным соединением проводников;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23850" y="4797425"/>
            <a:ext cx="84978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решать задачи на расчет цепей со смешанным соединением резисторов</a:t>
            </a:r>
          </a:p>
        </p:txBody>
      </p:sp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8891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5297488"/>
            <a:ext cx="176371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3" grpId="0"/>
      <p:bldP spid="2054" grpId="0"/>
      <p:bldP spid="20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7518400" y="5534025"/>
            <a:ext cx="1203325" cy="1022350"/>
          </a:xfrm>
          <a:prstGeom prst="ellipse">
            <a:avLst/>
          </a:prstGeom>
          <a:solidFill>
            <a:srgbClr val="E03C82">
              <a:alpha val="7294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i="0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 flipV="1">
            <a:off x="296863" y="6264275"/>
            <a:ext cx="8596312" cy="904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296863" y="5543550"/>
            <a:ext cx="85502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296863" y="4824413"/>
            <a:ext cx="855027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50825" y="4103688"/>
            <a:ext cx="8642350" cy="460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296863" y="3384550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296863" y="2663825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250825" y="1943100"/>
            <a:ext cx="8686800" cy="460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V="1">
            <a:off x="296863" y="1223963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V="1">
            <a:off x="341313" y="549275"/>
            <a:ext cx="850582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2508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904875" y="0"/>
            <a:ext cx="8890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16859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24066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31289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38496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5233988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>
            <a:off x="6015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67373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74580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8120063" y="0"/>
            <a:ext cx="119062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89011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6032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303213" y="5894388"/>
            <a:ext cx="85979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>
            <a:off x="13255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>
            <a:off x="70977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>
            <a:off x="20462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>
            <a:off x="27686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 flipH="1">
            <a:off x="34290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41513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>
            <a:off x="4872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V="1">
            <a:off x="242888" y="5232400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242888" y="4451350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250825" y="3716338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7" name="Line 37"/>
          <p:cNvSpPr>
            <a:spLocks noChangeShapeType="1"/>
          </p:cNvSpPr>
          <p:nvPr/>
        </p:nvSpPr>
        <p:spPr bwMode="auto">
          <a:xfrm>
            <a:off x="242888" y="3008313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8" name="Line 38"/>
          <p:cNvSpPr>
            <a:spLocks noChangeShapeType="1"/>
          </p:cNvSpPr>
          <p:nvPr/>
        </p:nvSpPr>
        <p:spPr bwMode="auto">
          <a:xfrm flipV="1">
            <a:off x="250825" y="2276475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 flipV="1">
            <a:off x="250825" y="1557338"/>
            <a:ext cx="8742363" cy="714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 flipV="1">
            <a:off x="303213" y="842963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 flipV="1">
            <a:off x="242888" y="242888"/>
            <a:ext cx="8658225" cy="587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2" name="Line 42"/>
          <p:cNvSpPr>
            <a:spLocks noChangeShapeType="1"/>
          </p:cNvSpPr>
          <p:nvPr/>
        </p:nvSpPr>
        <p:spPr bwMode="auto">
          <a:xfrm>
            <a:off x="56546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3" name="Line 43"/>
          <p:cNvSpPr>
            <a:spLocks noChangeShapeType="1"/>
          </p:cNvSpPr>
          <p:nvPr/>
        </p:nvSpPr>
        <p:spPr bwMode="auto">
          <a:xfrm>
            <a:off x="63754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4" name="Line 44"/>
          <p:cNvSpPr>
            <a:spLocks noChangeShapeType="1"/>
          </p:cNvSpPr>
          <p:nvPr/>
        </p:nvSpPr>
        <p:spPr bwMode="auto">
          <a:xfrm>
            <a:off x="7758113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45" name="Line 45"/>
          <p:cNvSpPr>
            <a:spLocks noChangeShapeType="1"/>
          </p:cNvSpPr>
          <p:nvPr/>
        </p:nvSpPr>
        <p:spPr bwMode="auto">
          <a:xfrm>
            <a:off x="854075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10916E-6 L -0.78264 -0.7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-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-0.784 L -0.78264 0.04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6563 -0.80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80157 L 0.03281 -0.013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-0.0592 0.03931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3281 -0.801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3 -0.80157 L -0.77604 -0.810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4" grpId="1" animBg="1"/>
      <p:bldP spid="33794" grpId="2" animBg="1"/>
      <p:bldP spid="33794" grpId="3" animBg="1"/>
      <p:bldP spid="33794" grpId="4" animBg="1"/>
      <p:bldP spid="33794" grpId="5" animBg="1"/>
      <p:bldP spid="33794" grpId="6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333375"/>
            <a:ext cx="8785225" cy="57927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2900" b="1" smtClean="0">
                <a:solidFill>
                  <a:srgbClr val="1D53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Будьте здоровы!</a:t>
            </a:r>
          </a:p>
        </p:txBody>
      </p:sp>
      <p:pic>
        <p:nvPicPr>
          <p:cNvPr id="26627" name="Picture 5" descr="26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0300" y="4391025"/>
            <a:ext cx="17287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045287">
            <a:off x="2987675" y="4581525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42888" y="242888"/>
            <a:ext cx="512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6600" b="1" i="0">
              <a:solidFill>
                <a:srgbClr val="1D532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25538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00FF"/>
                </a:solidFill>
              </a:rPr>
              <a:t>Решение задач на расчёт цепей со смешанным соединением: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243887" cy="8921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b="1" i="1" smtClean="0">
                <a:solidFill>
                  <a:srgbClr val="CC0099"/>
                </a:solidFill>
              </a:rPr>
              <a:t>Используя данные схемы, определите показания прибора.</a:t>
            </a:r>
          </a:p>
        </p:txBody>
      </p:sp>
      <p:sp>
        <p:nvSpPr>
          <p:cNvPr id="8201" name="Text Box 4"/>
          <p:cNvSpPr txBox="1">
            <a:spLocks noChangeArrowheads="1"/>
          </p:cNvSpPr>
          <p:nvPr/>
        </p:nvSpPr>
        <p:spPr bwMode="auto">
          <a:xfrm>
            <a:off x="8532813" y="76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202" name="Line 180"/>
          <p:cNvSpPr>
            <a:spLocks noChangeShapeType="1"/>
          </p:cNvSpPr>
          <p:nvPr/>
        </p:nvSpPr>
        <p:spPr bwMode="auto">
          <a:xfrm>
            <a:off x="4173538" y="4881563"/>
            <a:ext cx="0" cy="995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203" name="Group 202"/>
          <p:cNvGrpSpPr>
            <a:grpSpLocks/>
          </p:cNvGrpSpPr>
          <p:nvPr/>
        </p:nvGrpSpPr>
        <p:grpSpPr bwMode="auto">
          <a:xfrm>
            <a:off x="1187450" y="2205038"/>
            <a:ext cx="6848475" cy="3424237"/>
            <a:chOff x="748" y="1389"/>
            <a:chExt cx="4314" cy="2157"/>
          </a:xfrm>
        </p:grpSpPr>
        <p:sp>
          <p:nvSpPr>
            <p:cNvPr id="8205" name="Text Box 187"/>
            <p:cNvSpPr txBox="1">
              <a:spLocks noChangeArrowheads="1"/>
            </p:cNvSpPr>
            <p:nvPr/>
          </p:nvSpPr>
          <p:spPr bwMode="auto">
            <a:xfrm>
              <a:off x="1474" y="2251"/>
              <a:ext cx="5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/>
                <a:t>15 Ом</a:t>
              </a:r>
            </a:p>
          </p:txBody>
        </p:sp>
        <p:grpSp>
          <p:nvGrpSpPr>
            <p:cNvPr id="8206" name="Group 146"/>
            <p:cNvGrpSpPr>
              <a:grpSpLocks/>
            </p:cNvGrpSpPr>
            <p:nvPr/>
          </p:nvGrpSpPr>
          <p:grpSpPr bwMode="auto">
            <a:xfrm>
              <a:off x="748" y="1434"/>
              <a:ext cx="2041" cy="1095"/>
              <a:chOff x="385" y="3022"/>
              <a:chExt cx="953" cy="499"/>
            </a:xfrm>
          </p:grpSpPr>
          <p:sp>
            <p:nvSpPr>
              <p:cNvPr id="8229" name="Rectangle 147"/>
              <p:cNvSpPr>
                <a:spLocks noChangeArrowheads="1"/>
              </p:cNvSpPr>
              <p:nvPr/>
            </p:nvSpPr>
            <p:spPr bwMode="auto">
              <a:xfrm>
                <a:off x="703" y="302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0" name="Rectangle 148"/>
              <p:cNvSpPr>
                <a:spLocks noChangeArrowheads="1"/>
              </p:cNvSpPr>
              <p:nvPr/>
            </p:nvSpPr>
            <p:spPr bwMode="auto">
              <a:xfrm>
                <a:off x="703" y="3203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1" name="Rectangle 149"/>
              <p:cNvSpPr>
                <a:spLocks noChangeArrowheads="1"/>
              </p:cNvSpPr>
              <p:nvPr/>
            </p:nvSpPr>
            <p:spPr bwMode="auto">
              <a:xfrm>
                <a:off x="703" y="338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2" name="Line 150"/>
              <p:cNvSpPr>
                <a:spLocks noChangeShapeType="1"/>
              </p:cNvSpPr>
              <p:nvPr/>
            </p:nvSpPr>
            <p:spPr bwMode="auto">
              <a:xfrm flipH="1">
                <a:off x="521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Line 151"/>
              <p:cNvSpPr>
                <a:spLocks noChangeShapeType="1"/>
              </p:cNvSpPr>
              <p:nvPr/>
            </p:nvSpPr>
            <p:spPr bwMode="auto">
              <a:xfrm flipH="1">
                <a:off x="521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4" name="Line 152"/>
              <p:cNvSpPr>
                <a:spLocks noChangeShapeType="1"/>
              </p:cNvSpPr>
              <p:nvPr/>
            </p:nvSpPr>
            <p:spPr bwMode="auto">
              <a:xfrm flipH="1">
                <a:off x="521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5" name="Line 153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6" name="Line 154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7" name="Line 155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8" name="Line 156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9" name="Line 157"/>
              <p:cNvSpPr>
                <a:spLocks noChangeShapeType="1"/>
              </p:cNvSpPr>
              <p:nvPr/>
            </p:nvSpPr>
            <p:spPr bwMode="auto">
              <a:xfrm flipH="1">
                <a:off x="1020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0" name="Line 158"/>
              <p:cNvSpPr>
                <a:spLocks noChangeShapeType="1"/>
              </p:cNvSpPr>
              <p:nvPr/>
            </p:nvSpPr>
            <p:spPr bwMode="auto">
              <a:xfrm>
                <a:off x="521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1" name="Line 159"/>
              <p:cNvSpPr>
                <a:spLocks noChangeShapeType="1"/>
              </p:cNvSpPr>
              <p:nvPr/>
            </p:nvSpPr>
            <p:spPr bwMode="auto">
              <a:xfrm flipV="1">
                <a:off x="1202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2" name="Line 160"/>
              <p:cNvSpPr>
                <a:spLocks noChangeShapeType="1"/>
              </p:cNvSpPr>
              <p:nvPr/>
            </p:nvSpPr>
            <p:spPr bwMode="auto">
              <a:xfrm flipH="1">
                <a:off x="385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3" name="Line 161"/>
              <p:cNvSpPr>
                <a:spLocks noChangeShapeType="1"/>
              </p:cNvSpPr>
              <p:nvPr/>
            </p:nvSpPr>
            <p:spPr bwMode="auto">
              <a:xfrm>
                <a:off x="1202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207" name="Group 162"/>
            <p:cNvGrpSpPr>
              <a:grpSpLocks/>
            </p:cNvGrpSpPr>
            <p:nvPr/>
          </p:nvGrpSpPr>
          <p:grpSpPr bwMode="auto">
            <a:xfrm>
              <a:off x="3415" y="1669"/>
              <a:ext cx="1647" cy="704"/>
              <a:chOff x="385" y="2568"/>
              <a:chExt cx="907" cy="363"/>
            </a:xfrm>
          </p:grpSpPr>
          <p:sp>
            <p:nvSpPr>
              <p:cNvPr id="8219" name="Rectangle 163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0" name="Rectangle 164"/>
              <p:cNvSpPr>
                <a:spLocks noChangeArrowheads="1"/>
              </p:cNvSpPr>
              <p:nvPr/>
            </p:nvSpPr>
            <p:spPr bwMode="auto">
              <a:xfrm>
                <a:off x="703" y="279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1" name="Line 165"/>
              <p:cNvSpPr>
                <a:spLocks noChangeShapeType="1"/>
              </p:cNvSpPr>
              <p:nvPr/>
            </p:nvSpPr>
            <p:spPr bwMode="auto">
              <a:xfrm flipH="1">
                <a:off x="521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2" name="Line 166"/>
              <p:cNvSpPr>
                <a:spLocks noChangeShapeType="1"/>
              </p:cNvSpPr>
              <p:nvPr/>
            </p:nvSpPr>
            <p:spPr bwMode="auto">
              <a:xfrm flipH="1">
                <a:off x="521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3" name="Line 167"/>
              <p:cNvSpPr>
                <a:spLocks noChangeShapeType="1"/>
              </p:cNvSpPr>
              <p:nvPr/>
            </p:nvSpPr>
            <p:spPr bwMode="auto">
              <a:xfrm flipH="1">
                <a:off x="975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4" name="Line 168"/>
              <p:cNvSpPr>
                <a:spLocks noChangeShapeType="1"/>
              </p:cNvSpPr>
              <p:nvPr/>
            </p:nvSpPr>
            <p:spPr bwMode="auto">
              <a:xfrm flipH="1">
                <a:off x="975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5" name="Line 169"/>
              <p:cNvSpPr>
                <a:spLocks noChangeShapeType="1"/>
              </p:cNvSpPr>
              <p:nvPr/>
            </p:nvSpPr>
            <p:spPr bwMode="auto">
              <a:xfrm>
                <a:off x="521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Line 170"/>
              <p:cNvSpPr>
                <a:spLocks noChangeShapeType="1"/>
              </p:cNvSpPr>
              <p:nvPr/>
            </p:nvSpPr>
            <p:spPr bwMode="auto">
              <a:xfrm>
                <a:off x="1156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7" name="Line 171"/>
              <p:cNvSpPr>
                <a:spLocks noChangeShapeType="1"/>
              </p:cNvSpPr>
              <p:nvPr/>
            </p:nvSpPr>
            <p:spPr bwMode="auto">
              <a:xfrm flipH="1">
                <a:off x="385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8" name="Line 172"/>
              <p:cNvSpPr>
                <a:spLocks noChangeShapeType="1"/>
              </p:cNvSpPr>
              <p:nvPr/>
            </p:nvSpPr>
            <p:spPr bwMode="auto">
              <a:xfrm>
                <a:off x="1156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8" name="Line 176"/>
            <p:cNvSpPr>
              <a:spLocks noChangeShapeType="1"/>
            </p:cNvSpPr>
            <p:nvPr/>
          </p:nvSpPr>
          <p:spPr bwMode="auto">
            <a:xfrm>
              <a:off x="748" y="2061"/>
              <a:ext cx="0" cy="1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77"/>
            <p:cNvSpPr>
              <a:spLocks noChangeShapeType="1"/>
            </p:cNvSpPr>
            <p:nvPr/>
          </p:nvSpPr>
          <p:spPr bwMode="auto">
            <a:xfrm>
              <a:off x="748" y="3311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178"/>
            <p:cNvSpPr>
              <a:spLocks noChangeShapeType="1"/>
            </p:cNvSpPr>
            <p:nvPr/>
          </p:nvSpPr>
          <p:spPr bwMode="auto">
            <a:xfrm>
              <a:off x="748" y="3388"/>
              <a:ext cx="18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179"/>
            <p:cNvSpPr>
              <a:spLocks noChangeShapeType="1"/>
            </p:cNvSpPr>
            <p:nvPr/>
          </p:nvSpPr>
          <p:spPr bwMode="auto">
            <a:xfrm>
              <a:off x="2552" y="3231"/>
              <a:ext cx="0" cy="3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181"/>
            <p:cNvSpPr>
              <a:spLocks noChangeShapeType="1"/>
            </p:cNvSpPr>
            <p:nvPr/>
          </p:nvSpPr>
          <p:spPr bwMode="auto">
            <a:xfrm>
              <a:off x="2671" y="3424"/>
              <a:ext cx="2386" cy="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Line 182"/>
            <p:cNvSpPr>
              <a:spLocks noChangeShapeType="1"/>
            </p:cNvSpPr>
            <p:nvPr/>
          </p:nvSpPr>
          <p:spPr bwMode="auto">
            <a:xfrm flipH="1" flipV="1">
              <a:off x="5057" y="2024"/>
              <a:ext cx="0" cy="13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Rectangle 184"/>
            <p:cNvSpPr>
              <a:spLocks noChangeArrowheads="1"/>
            </p:cNvSpPr>
            <p:nvPr/>
          </p:nvSpPr>
          <p:spPr bwMode="auto">
            <a:xfrm>
              <a:off x="2629" y="2919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8215" name="Rectangle 185"/>
            <p:cNvSpPr>
              <a:spLocks noChangeArrowheads="1"/>
            </p:cNvSpPr>
            <p:nvPr/>
          </p:nvSpPr>
          <p:spPr bwMode="auto">
            <a:xfrm>
              <a:off x="2238" y="2842"/>
              <a:ext cx="3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grpSp>
          <p:nvGrpSpPr>
            <p:cNvPr id="8216" name="Group 190"/>
            <p:cNvGrpSpPr>
              <a:grpSpLocks/>
            </p:cNvGrpSpPr>
            <p:nvPr/>
          </p:nvGrpSpPr>
          <p:grpSpPr bwMode="auto">
            <a:xfrm>
              <a:off x="2765" y="1758"/>
              <a:ext cx="627" cy="546"/>
              <a:chOff x="4830" y="1207"/>
              <a:chExt cx="607" cy="535"/>
            </a:xfrm>
          </p:grpSpPr>
          <p:sp>
            <p:nvSpPr>
              <p:cNvPr id="8217" name="Oval 173"/>
              <p:cNvSpPr>
                <a:spLocks noChangeArrowheads="1"/>
              </p:cNvSpPr>
              <p:nvPr/>
            </p:nvSpPr>
            <p:spPr bwMode="auto">
              <a:xfrm>
                <a:off x="4830" y="1207"/>
                <a:ext cx="607" cy="53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8" name="Text Box 189"/>
              <p:cNvSpPr txBox="1">
                <a:spLocks noChangeArrowheads="1"/>
              </p:cNvSpPr>
              <p:nvPr/>
            </p:nvSpPr>
            <p:spPr bwMode="auto">
              <a:xfrm>
                <a:off x="4967" y="1207"/>
                <a:ext cx="336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000" b="1">
                    <a:solidFill>
                      <a:srgbClr val="6600FF"/>
                    </a:solidFill>
                  </a:rPr>
                  <a:t>А</a:t>
                </a:r>
              </a:p>
            </p:txBody>
          </p:sp>
        </p:grpSp>
        <p:graphicFrame>
          <p:nvGraphicFramePr>
            <p:cNvPr id="8194" name="Object 193"/>
            <p:cNvGraphicFramePr>
              <a:graphicFrameLocks noChangeAspect="1"/>
            </p:cNvGraphicFramePr>
            <p:nvPr/>
          </p:nvGraphicFramePr>
          <p:xfrm>
            <a:off x="1610" y="1389"/>
            <a:ext cx="311" cy="363"/>
          </p:xfrm>
          <a:graphic>
            <a:graphicData uri="http://schemas.openxmlformats.org/presentationml/2006/ole">
              <p:oleObj spid="_x0000_s8194" name="Формула" r:id="rId3" imgW="177480" imgH="215640" progId="Equation.3">
                <p:embed/>
              </p:oleObj>
            </a:graphicData>
          </a:graphic>
        </p:graphicFrame>
        <p:graphicFrame>
          <p:nvGraphicFramePr>
            <p:cNvPr id="8195" name="Object 195"/>
            <p:cNvGraphicFramePr>
              <a:graphicFrameLocks noChangeAspect="1"/>
            </p:cNvGraphicFramePr>
            <p:nvPr/>
          </p:nvGraphicFramePr>
          <p:xfrm>
            <a:off x="1610" y="1797"/>
            <a:ext cx="317" cy="362"/>
          </p:xfrm>
          <a:graphic>
            <a:graphicData uri="http://schemas.openxmlformats.org/presentationml/2006/ole">
              <p:oleObj spid="_x0000_s8195" name="Формула" r:id="rId4" imgW="190440" imgH="215640" progId="Equation.3">
                <p:embed/>
              </p:oleObj>
            </a:graphicData>
          </a:graphic>
        </p:graphicFrame>
        <p:graphicFrame>
          <p:nvGraphicFramePr>
            <p:cNvPr id="8196" name="Object 196"/>
            <p:cNvGraphicFramePr>
              <a:graphicFrameLocks noChangeAspect="1"/>
            </p:cNvGraphicFramePr>
            <p:nvPr/>
          </p:nvGraphicFramePr>
          <p:xfrm>
            <a:off x="1610" y="2205"/>
            <a:ext cx="392" cy="363"/>
          </p:xfrm>
          <a:graphic>
            <a:graphicData uri="http://schemas.openxmlformats.org/presentationml/2006/ole">
              <p:oleObj spid="_x0000_s8196" name="Формула" r:id="rId5" imgW="190440" imgH="228600" progId="Equation.3">
                <p:embed/>
              </p:oleObj>
            </a:graphicData>
          </a:graphic>
        </p:graphicFrame>
        <p:graphicFrame>
          <p:nvGraphicFramePr>
            <p:cNvPr id="8197" name="Object 197"/>
            <p:cNvGraphicFramePr>
              <a:graphicFrameLocks noChangeAspect="1"/>
            </p:cNvGraphicFramePr>
            <p:nvPr/>
          </p:nvGraphicFramePr>
          <p:xfrm>
            <a:off x="4105" y="1616"/>
            <a:ext cx="298" cy="338"/>
          </p:xfrm>
          <a:graphic>
            <a:graphicData uri="http://schemas.openxmlformats.org/presentationml/2006/ole">
              <p:oleObj spid="_x0000_s8197" name="Формула" r:id="rId6" imgW="190440" imgH="215640" progId="Equation.3">
                <p:embed/>
              </p:oleObj>
            </a:graphicData>
          </a:graphic>
        </p:graphicFrame>
        <p:graphicFrame>
          <p:nvGraphicFramePr>
            <p:cNvPr id="8198" name="Object 198"/>
            <p:cNvGraphicFramePr>
              <a:graphicFrameLocks noChangeAspect="1"/>
            </p:cNvGraphicFramePr>
            <p:nvPr/>
          </p:nvGraphicFramePr>
          <p:xfrm>
            <a:off x="4105" y="2069"/>
            <a:ext cx="341" cy="364"/>
          </p:xfrm>
          <a:graphic>
            <a:graphicData uri="http://schemas.openxmlformats.org/presentationml/2006/ole">
              <p:oleObj spid="_x0000_s8198" name="Формула" r:id="rId7" imgW="190440" imgH="228600" progId="Equation.3">
                <p:embed/>
              </p:oleObj>
            </a:graphicData>
          </a:graphic>
        </p:graphicFrame>
      </p:grpSp>
      <p:sp>
        <p:nvSpPr>
          <p:cNvPr id="8204" name="Text Box 199"/>
          <p:cNvSpPr txBox="1">
            <a:spLocks noChangeArrowheads="1"/>
          </p:cNvSpPr>
          <p:nvPr/>
        </p:nvSpPr>
        <p:spPr bwMode="auto">
          <a:xfrm>
            <a:off x="3851275" y="6021388"/>
            <a:ext cx="768350" cy="6413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6600FF"/>
                </a:solidFill>
              </a:rPr>
              <a:t>3</a:t>
            </a:r>
            <a:r>
              <a:rPr lang="ru-RU" sz="3600" b="1">
                <a:solidFill>
                  <a:srgbClr val="6600FF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4" name="Object 6"/>
          <p:cNvGraphicFramePr>
            <a:graphicFrameLocks noChangeAspect="1"/>
          </p:cNvGraphicFramePr>
          <p:nvPr>
            <p:ph sz="quarter" idx="1"/>
          </p:nvPr>
        </p:nvGraphicFramePr>
        <p:xfrm>
          <a:off x="179388" y="1557338"/>
          <a:ext cx="2627312" cy="603250"/>
        </p:xfrm>
        <a:graphic>
          <a:graphicData uri="http://schemas.openxmlformats.org/presentationml/2006/ole">
            <p:oleObj spid="_x0000_s9218" name="Формула" r:id="rId3" imgW="1015920" imgH="228600" progId="Equation.3">
              <p:embed/>
            </p:oleObj>
          </a:graphicData>
        </a:graphic>
      </p:graphicFrame>
      <p:graphicFrame>
        <p:nvGraphicFramePr>
          <p:cNvPr id="58377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107950" y="936625"/>
          <a:ext cx="3348038" cy="590550"/>
        </p:xfrm>
        <a:graphic>
          <a:graphicData uri="http://schemas.openxmlformats.org/presentationml/2006/ole">
            <p:oleObj spid="_x0000_s9219" name="Формула" r:id="rId4" imgW="1295280" imgH="228600" progId="Equation.3">
              <p:embed/>
            </p:oleObj>
          </a:graphicData>
        </a:graphic>
      </p:graphicFrame>
      <p:graphicFrame>
        <p:nvGraphicFramePr>
          <p:cNvPr id="58380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179388" y="2060575"/>
          <a:ext cx="1763712" cy="590550"/>
        </p:xfrm>
        <a:graphic>
          <a:graphicData uri="http://schemas.openxmlformats.org/presentationml/2006/ole">
            <p:oleObj spid="_x0000_s9220" name="Формула" r:id="rId5" imgW="545760" imgH="228600" progId="Equation.3">
              <p:embed/>
            </p:oleObj>
          </a:graphicData>
        </a:graphic>
      </p:graphicFrame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79388" y="333375"/>
            <a:ext cx="1908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0">
                <a:solidFill>
                  <a:srgbClr val="6600FF"/>
                </a:solidFill>
                <a:latin typeface="Comic Sans MS" pitchFamily="66" charset="0"/>
              </a:rPr>
              <a:t>Дано: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3635375" y="333375"/>
            <a:ext cx="2527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0">
                <a:solidFill>
                  <a:srgbClr val="6600FF"/>
                </a:solidFill>
                <a:latin typeface="Comic Sans MS" pitchFamily="66" charset="0"/>
              </a:rPr>
              <a:t>Решение:</a:t>
            </a:r>
          </a:p>
        </p:txBody>
      </p:sp>
      <p:graphicFrame>
        <p:nvGraphicFramePr>
          <p:cNvPr id="58383" name="Object 15"/>
          <p:cNvGraphicFramePr>
            <a:graphicFrameLocks noChangeAspect="1"/>
          </p:cNvGraphicFramePr>
          <p:nvPr>
            <p:ph sz="quarter" idx="4"/>
          </p:nvPr>
        </p:nvGraphicFramePr>
        <p:xfrm>
          <a:off x="250825" y="2924175"/>
          <a:ext cx="1214438" cy="754063"/>
        </p:xfrm>
        <a:graphic>
          <a:graphicData uri="http://schemas.openxmlformats.org/presentationml/2006/ole">
            <p:oleObj spid="_x0000_s9221" name="Формула" r:id="rId6" imgW="368280" imgH="228600" progId="Equation.3">
              <p:embed/>
            </p:oleObj>
          </a:graphicData>
        </a:graphic>
      </p:graphicFrame>
      <p:sp>
        <p:nvSpPr>
          <p:cNvPr id="58386" name="Line 18"/>
          <p:cNvSpPr>
            <a:spLocks noChangeShapeType="1"/>
          </p:cNvSpPr>
          <p:nvPr/>
        </p:nvSpPr>
        <p:spPr bwMode="auto">
          <a:xfrm>
            <a:off x="0" y="2708275"/>
            <a:ext cx="3419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auto">
          <a:xfrm>
            <a:off x="3419475" y="549275"/>
            <a:ext cx="0" cy="3024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8388" name="Object 20"/>
          <p:cNvGraphicFramePr>
            <a:graphicFrameLocks noChangeAspect="1"/>
          </p:cNvGraphicFramePr>
          <p:nvPr/>
        </p:nvGraphicFramePr>
        <p:xfrm>
          <a:off x="3565525" y="1125538"/>
          <a:ext cx="4389438" cy="935037"/>
        </p:xfrm>
        <a:graphic>
          <a:graphicData uri="http://schemas.openxmlformats.org/presentationml/2006/ole">
            <p:oleObj spid="_x0000_s9222" name="Формула" r:id="rId7" imgW="1587240" imgH="393480" progId="Equation.3">
              <p:embed/>
            </p:oleObj>
          </a:graphicData>
        </a:graphic>
      </p:graphicFrame>
      <p:graphicFrame>
        <p:nvGraphicFramePr>
          <p:cNvPr id="58389" name="Object 21"/>
          <p:cNvGraphicFramePr>
            <a:graphicFrameLocks noChangeAspect="1"/>
          </p:cNvGraphicFramePr>
          <p:nvPr/>
        </p:nvGraphicFramePr>
        <p:xfrm>
          <a:off x="3563938" y="2133600"/>
          <a:ext cx="4548187" cy="935038"/>
        </p:xfrm>
        <a:graphic>
          <a:graphicData uri="http://schemas.openxmlformats.org/presentationml/2006/ole">
            <p:oleObj spid="_x0000_s9223" name="Формула" r:id="rId8" imgW="1701720" imgH="393480" progId="Equation.3">
              <p:embed/>
            </p:oleObj>
          </a:graphicData>
        </a:graphic>
      </p:graphicFrame>
      <p:graphicFrame>
        <p:nvGraphicFramePr>
          <p:cNvPr id="58390" name="Object 22"/>
          <p:cNvGraphicFramePr>
            <a:graphicFrameLocks noChangeAspect="1"/>
          </p:cNvGraphicFramePr>
          <p:nvPr/>
        </p:nvGraphicFramePr>
        <p:xfrm>
          <a:off x="2540000" y="3213100"/>
          <a:ext cx="6604000" cy="722313"/>
        </p:xfrm>
        <a:graphic>
          <a:graphicData uri="http://schemas.openxmlformats.org/presentationml/2006/ole">
            <p:oleObj spid="_x0000_s9224" name="Формула" r:id="rId9" imgW="2463480" imgH="253800" progId="Equation.3">
              <p:embed/>
            </p:oleObj>
          </a:graphicData>
        </a:graphic>
      </p:graphicFrame>
      <p:graphicFrame>
        <p:nvGraphicFramePr>
          <p:cNvPr id="58391" name="Object 23"/>
          <p:cNvGraphicFramePr>
            <a:graphicFrameLocks noChangeAspect="1"/>
          </p:cNvGraphicFramePr>
          <p:nvPr/>
        </p:nvGraphicFramePr>
        <p:xfrm>
          <a:off x="2627313" y="4149725"/>
          <a:ext cx="4103687" cy="1079500"/>
        </p:xfrm>
        <a:graphic>
          <a:graphicData uri="http://schemas.openxmlformats.org/presentationml/2006/ole">
            <p:oleObj spid="_x0000_s9225" name="Формула" r:id="rId10" imgW="1511280" imgH="431640" progId="Equation.3">
              <p:embed/>
            </p:oleObj>
          </a:graphicData>
        </a:graphic>
      </p:graphicFrame>
      <p:sp>
        <p:nvSpPr>
          <p:cNvPr id="58392" name="Text Box 24"/>
          <p:cNvSpPr txBox="1">
            <a:spLocks noChangeArrowheads="1"/>
          </p:cNvSpPr>
          <p:nvPr/>
        </p:nvSpPr>
        <p:spPr bwMode="auto">
          <a:xfrm>
            <a:off x="323850" y="5805488"/>
            <a:ext cx="4108450" cy="7016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6600FF"/>
                </a:solidFill>
                <a:latin typeface="Comic Sans MS" pitchFamily="66" charset="0"/>
              </a:rPr>
              <a:t>Ответ: 0,2 Ом.</a:t>
            </a:r>
          </a:p>
        </p:txBody>
      </p:sp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9388" y="3429000"/>
            <a:ext cx="2411412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37" name="Group 73"/>
          <p:cNvGrpSpPr>
            <a:grpSpLocks/>
          </p:cNvGrpSpPr>
          <p:nvPr/>
        </p:nvGrpSpPr>
        <p:grpSpPr bwMode="auto">
          <a:xfrm>
            <a:off x="5795963" y="5383213"/>
            <a:ext cx="2984500" cy="1474787"/>
            <a:chOff x="3359" y="3294"/>
            <a:chExt cx="1880" cy="929"/>
          </a:xfrm>
        </p:grpSpPr>
        <p:sp>
          <p:nvSpPr>
            <p:cNvPr id="9238" name="Text Box 27"/>
            <p:cNvSpPr txBox="1">
              <a:spLocks noChangeArrowheads="1"/>
            </p:cNvSpPr>
            <p:nvPr/>
          </p:nvSpPr>
          <p:spPr bwMode="auto">
            <a:xfrm>
              <a:off x="3679" y="3643"/>
              <a:ext cx="624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/>
            </a:p>
          </p:txBody>
        </p:sp>
        <p:grpSp>
          <p:nvGrpSpPr>
            <p:cNvPr id="9239" name="Group 28"/>
            <p:cNvGrpSpPr>
              <a:grpSpLocks/>
            </p:cNvGrpSpPr>
            <p:nvPr/>
          </p:nvGrpSpPr>
          <p:grpSpPr bwMode="auto">
            <a:xfrm>
              <a:off x="3359" y="3312"/>
              <a:ext cx="900" cy="444"/>
              <a:chOff x="385" y="3022"/>
              <a:chExt cx="953" cy="499"/>
            </a:xfrm>
          </p:grpSpPr>
          <p:sp>
            <p:nvSpPr>
              <p:cNvPr id="9263" name="Rectangle 29"/>
              <p:cNvSpPr>
                <a:spLocks noChangeArrowheads="1"/>
              </p:cNvSpPr>
              <p:nvPr/>
            </p:nvSpPr>
            <p:spPr bwMode="auto">
              <a:xfrm>
                <a:off x="703" y="302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4" name="Rectangle 30"/>
              <p:cNvSpPr>
                <a:spLocks noChangeArrowheads="1"/>
              </p:cNvSpPr>
              <p:nvPr/>
            </p:nvSpPr>
            <p:spPr bwMode="auto">
              <a:xfrm>
                <a:off x="703" y="3203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5" name="Rectangle 31"/>
              <p:cNvSpPr>
                <a:spLocks noChangeArrowheads="1"/>
              </p:cNvSpPr>
              <p:nvPr/>
            </p:nvSpPr>
            <p:spPr bwMode="auto">
              <a:xfrm>
                <a:off x="703" y="338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6" name="Line 32"/>
              <p:cNvSpPr>
                <a:spLocks noChangeShapeType="1"/>
              </p:cNvSpPr>
              <p:nvPr/>
            </p:nvSpPr>
            <p:spPr bwMode="auto">
              <a:xfrm flipH="1">
                <a:off x="521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7" name="Line 33"/>
              <p:cNvSpPr>
                <a:spLocks noChangeShapeType="1"/>
              </p:cNvSpPr>
              <p:nvPr/>
            </p:nvSpPr>
            <p:spPr bwMode="auto">
              <a:xfrm flipH="1">
                <a:off x="521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8" name="Line 34"/>
              <p:cNvSpPr>
                <a:spLocks noChangeShapeType="1"/>
              </p:cNvSpPr>
              <p:nvPr/>
            </p:nvSpPr>
            <p:spPr bwMode="auto">
              <a:xfrm flipH="1">
                <a:off x="521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9" name="Line 35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0" name="Line 36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1" name="Line 37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2" name="Line 38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3" name="Line 39"/>
              <p:cNvSpPr>
                <a:spLocks noChangeShapeType="1"/>
              </p:cNvSpPr>
              <p:nvPr/>
            </p:nvSpPr>
            <p:spPr bwMode="auto">
              <a:xfrm flipH="1">
                <a:off x="1020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4" name="Line 40"/>
              <p:cNvSpPr>
                <a:spLocks noChangeShapeType="1"/>
              </p:cNvSpPr>
              <p:nvPr/>
            </p:nvSpPr>
            <p:spPr bwMode="auto">
              <a:xfrm>
                <a:off x="521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5" name="Line 41"/>
              <p:cNvSpPr>
                <a:spLocks noChangeShapeType="1"/>
              </p:cNvSpPr>
              <p:nvPr/>
            </p:nvSpPr>
            <p:spPr bwMode="auto">
              <a:xfrm flipV="1">
                <a:off x="1202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6" name="Line 42"/>
              <p:cNvSpPr>
                <a:spLocks noChangeShapeType="1"/>
              </p:cNvSpPr>
              <p:nvPr/>
            </p:nvSpPr>
            <p:spPr bwMode="auto">
              <a:xfrm flipH="1">
                <a:off x="385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7" name="Line 43"/>
              <p:cNvSpPr>
                <a:spLocks noChangeShapeType="1"/>
              </p:cNvSpPr>
              <p:nvPr/>
            </p:nvSpPr>
            <p:spPr bwMode="auto">
              <a:xfrm>
                <a:off x="1202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0" name="Group 44"/>
            <p:cNvGrpSpPr>
              <a:grpSpLocks/>
            </p:cNvGrpSpPr>
            <p:nvPr/>
          </p:nvGrpSpPr>
          <p:grpSpPr bwMode="auto">
            <a:xfrm>
              <a:off x="4513" y="3407"/>
              <a:ext cx="726" cy="286"/>
              <a:chOff x="385" y="2568"/>
              <a:chExt cx="907" cy="363"/>
            </a:xfrm>
          </p:grpSpPr>
          <p:sp>
            <p:nvSpPr>
              <p:cNvPr id="9253" name="Rectangle 45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4" name="Rectangle 46"/>
              <p:cNvSpPr>
                <a:spLocks noChangeArrowheads="1"/>
              </p:cNvSpPr>
              <p:nvPr/>
            </p:nvSpPr>
            <p:spPr bwMode="auto">
              <a:xfrm>
                <a:off x="703" y="279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5" name="Line 47"/>
              <p:cNvSpPr>
                <a:spLocks noChangeShapeType="1"/>
              </p:cNvSpPr>
              <p:nvPr/>
            </p:nvSpPr>
            <p:spPr bwMode="auto">
              <a:xfrm flipH="1">
                <a:off x="521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6" name="Line 48"/>
              <p:cNvSpPr>
                <a:spLocks noChangeShapeType="1"/>
              </p:cNvSpPr>
              <p:nvPr/>
            </p:nvSpPr>
            <p:spPr bwMode="auto">
              <a:xfrm flipH="1">
                <a:off x="521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7" name="Line 49"/>
              <p:cNvSpPr>
                <a:spLocks noChangeShapeType="1"/>
              </p:cNvSpPr>
              <p:nvPr/>
            </p:nvSpPr>
            <p:spPr bwMode="auto">
              <a:xfrm flipH="1">
                <a:off x="975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8" name="Line 50"/>
              <p:cNvSpPr>
                <a:spLocks noChangeShapeType="1"/>
              </p:cNvSpPr>
              <p:nvPr/>
            </p:nvSpPr>
            <p:spPr bwMode="auto">
              <a:xfrm flipH="1">
                <a:off x="975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9" name="Line 51"/>
              <p:cNvSpPr>
                <a:spLocks noChangeShapeType="1"/>
              </p:cNvSpPr>
              <p:nvPr/>
            </p:nvSpPr>
            <p:spPr bwMode="auto">
              <a:xfrm>
                <a:off x="521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0" name="Line 52"/>
              <p:cNvSpPr>
                <a:spLocks noChangeShapeType="1"/>
              </p:cNvSpPr>
              <p:nvPr/>
            </p:nvSpPr>
            <p:spPr bwMode="auto">
              <a:xfrm>
                <a:off x="1156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1" name="Line 53"/>
              <p:cNvSpPr>
                <a:spLocks noChangeShapeType="1"/>
              </p:cNvSpPr>
              <p:nvPr/>
            </p:nvSpPr>
            <p:spPr bwMode="auto">
              <a:xfrm flipH="1">
                <a:off x="385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2" name="Line 54"/>
              <p:cNvSpPr>
                <a:spLocks noChangeShapeType="1"/>
              </p:cNvSpPr>
              <p:nvPr/>
            </p:nvSpPr>
            <p:spPr bwMode="auto">
              <a:xfrm>
                <a:off x="1156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41" name="Line 55"/>
            <p:cNvSpPr>
              <a:spLocks noChangeShapeType="1"/>
            </p:cNvSpPr>
            <p:nvPr/>
          </p:nvSpPr>
          <p:spPr bwMode="auto">
            <a:xfrm>
              <a:off x="3379" y="3566"/>
              <a:ext cx="1" cy="5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Line 56"/>
            <p:cNvSpPr>
              <a:spLocks noChangeShapeType="1"/>
            </p:cNvSpPr>
            <p:nvPr/>
          </p:nvSpPr>
          <p:spPr bwMode="auto">
            <a:xfrm>
              <a:off x="3379" y="407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57"/>
            <p:cNvSpPr>
              <a:spLocks noChangeShapeType="1"/>
            </p:cNvSpPr>
            <p:nvPr/>
          </p:nvSpPr>
          <p:spPr bwMode="auto">
            <a:xfrm>
              <a:off x="3361" y="4104"/>
              <a:ext cx="79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Line 58"/>
            <p:cNvSpPr>
              <a:spLocks noChangeShapeType="1"/>
            </p:cNvSpPr>
            <p:nvPr/>
          </p:nvSpPr>
          <p:spPr bwMode="auto">
            <a:xfrm>
              <a:off x="4157" y="4039"/>
              <a:ext cx="1" cy="1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Line 59"/>
            <p:cNvSpPr>
              <a:spLocks noChangeShapeType="1"/>
            </p:cNvSpPr>
            <p:nvPr/>
          </p:nvSpPr>
          <p:spPr bwMode="auto">
            <a:xfrm>
              <a:off x="4185" y="4118"/>
              <a:ext cx="1052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6" name="Line 60"/>
            <p:cNvSpPr>
              <a:spLocks noChangeShapeType="1"/>
            </p:cNvSpPr>
            <p:nvPr/>
          </p:nvSpPr>
          <p:spPr bwMode="auto">
            <a:xfrm flipH="1" flipV="1">
              <a:off x="5237" y="3551"/>
              <a:ext cx="1" cy="5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Rectangle 61"/>
            <p:cNvSpPr>
              <a:spLocks noChangeArrowheads="1"/>
            </p:cNvSpPr>
            <p:nvPr/>
          </p:nvSpPr>
          <p:spPr bwMode="auto">
            <a:xfrm>
              <a:off x="4224" y="3850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9248" name="Rectangle 62"/>
            <p:cNvSpPr>
              <a:spLocks noChangeArrowheads="1"/>
            </p:cNvSpPr>
            <p:nvPr/>
          </p:nvSpPr>
          <p:spPr bwMode="auto">
            <a:xfrm>
              <a:off x="3960" y="3730"/>
              <a:ext cx="15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grpSp>
          <p:nvGrpSpPr>
            <p:cNvPr id="9249" name="Group 63"/>
            <p:cNvGrpSpPr>
              <a:grpSpLocks/>
            </p:cNvGrpSpPr>
            <p:nvPr/>
          </p:nvGrpSpPr>
          <p:grpSpPr bwMode="auto">
            <a:xfrm>
              <a:off x="4223" y="3356"/>
              <a:ext cx="290" cy="313"/>
              <a:chOff x="3470" y="2500"/>
              <a:chExt cx="232" cy="228"/>
            </a:xfrm>
          </p:grpSpPr>
          <p:sp>
            <p:nvSpPr>
              <p:cNvPr id="9251" name="Oval 64"/>
              <p:cNvSpPr>
                <a:spLocks noChangeArrowheads="1"/>
              </p:cNvSpPr>
              <p:nvPr/>
            </p:nvSpPr>
            <p:spPr bwMode="auto">
              <a:xfrm>
                <a:off x="3470" y="2523"/>
                <a:ext cx="231" cy="20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2" name="Text Box 65"/>
              <p:cNvSpPr txBox="1">
                <a:spLocks noChangeArrowheads="1"/>
              </p:cNvSpPr>
              <p:nvPr/>
            </p:nvSpPr>
            <p:spPr bwMode="auto">
              <a:xfrm>
                <a:off x="3470" y="2500"/>
                <a:ext cx="23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000" b="1">
                    <a:solidFill>
                      <a:srgbClr val="6600FF"/>
                    </a:solidFill>
                  </a:rPr>
                  <a:t>А</a:t>
                </a:r>
              </a:p>
            </p:txBody>
          </p:sp>
        </p:grpSp>
        <p:graphicFrame>
          <p:nvGraphicFramePr>
            <p:cNvPr id="9226" name="Object 66"/>
            <p:cNvGraphicFramePr>
              <a:graphicFrameLocks noChangeAspect="1"/>
            </p:cNvGraphicFramePr>
            <p:nvPr/>
          </p:nvGraphicFramePr>
          <p:xfrm>
            <a:off x="3748" y="3294"/>
            <a:ext cx="137" cy="147"/>
          </p:xfrm>
          <a:graphic>
            <a:graphicData uri="http://schemas.openxmlformats.org/presentationml/2006/ole">
              <p:oleObj spid="_x0000_s9226" name="Формула" r:id="rId12" imgW="177480" imgH="215640" progId="Equation.3">
                <p:embed/>
              </p:oleObj>
            </a:graphicData>
          </a:graphic>
        </p:graphicFrame>
        <p:graphicFrame>
          <p:nvGraphicFramePr>
            <p:cNvPr id="9227" name="Object 67"/>
            <p:cNvGraphicFramePr>
              <a:graphicFrameLocks noChangeAspect="1"/>
            </p:cNvGraphicFramePr>
            <p:nvPr/>
          </p:nvGraphicFramePr>
          <p:xfrm>
            <a:off x="3748" y="3459"/>
            <a:ext cx="140" cy="147"/>
          </p:xfrm>
          <a:graphic>
            <a:graphicData uri="http://schemas.openxmlformats.org/presentationml/2006/ole">
              <p:oleObj spid="_x0000_s9227" name="Формула" r:id="rId13" imgW="190440" imgH="215640" progId="Equation.3">
                <p:embed/>
              </p:oleObj>
            </a:graphicData>
          </a:graphic>
        </p:graphicFrame>
        <p:graphicFrame>
          <p:nvGraphicFramePr>
            <p:cNvPr id="9228" name="Object 68"/>
            <p:cNvGraphicFramePr>
              <a:graphicFrameLocks noChangeAspect="1"/>
            </p:cNvGraphicFramePr>
            <p:nvPr/>
          </p:nvGraphicFramePr>
          <p:xfrm>
            <a:off x="3748" y="3624"/>
            <a:ext cx="171" cy="147"/>
          </p:xfrm>
          <a:graphic>
            <a:graphicData uri="http://schemas.openxmlformats.org/presentationml/2006/ole">
              <p:oleObj spid="_x0000_s9228" name="Формула" r:id="rId14" imgW="190440" imgH="228600" progId="Equation.3">
                <p:embed/>
              </p:oleObj>
            </a:graphicData>
          </a:graphic>
        </p:graphicFrame>
        <p:graphicFrame>
          <p:nvGraphicFramePr>
            <p:cNvPr id="9229" name="Object 69"/>
            <p:cNvGraphicFramePr>
              <a:graphicFrameLocks noChangeAspect="1"/>
            </p:cNvGraphicFramePr>
            <p:nvPr/>
          </p:nvGraphicFramePr>
          <p:xfrm>
            <a:off x="4823" y="3386"/>
            <a:ext cx="132" cy="136"/>
          </p:xfrm>
          <a:graphic>
            <a:graphicData uri="http://schemas.openxmlformats.org/presentationml/2006/ole">
              <p:oleObj spid="_x0000_s9229" name="Формула" r:id="rId15" imgW="190440" imgH="215640" progId="Equation.3">
                <p:embed/>
              </p:oleObj>
            </a:graphicData>
          </a:graphic>
        </p:graphicFrame>
        <p:graphicFrame>
          <p:nvGraphicFramePr>
            <p:cNvPr id="9230" name="Object 70"/>
            <p:cNvGraphicFramePr>
              <a:graphicFrameLocks noChangeAspect="1"/>
            </p:cNvGraphicFramePr>
            <p:nvPr/>
          </p:nvGraphicFramePr>
          <p:xfrm>
            <a:off x="4822" y="3569"/>
            <a:ext cx="151" cy="147"/>
          </p:xfrm>
          <a:graphic>
            <a:graphicData uri="http://schemas.openxmlformats.org/presentationml/2006/ole">
              <p:oleObj spid="_x0000_s9230" name="Формула" r:id="rId16" imgW="190440" imgH="228600" progId="Equation.3">
                <p:embed/>
              </p:oleObj>
            </a:graphicData>
          </a:graphic>
        </p:graphicFrame>
        <p:sp>
          <p:nvSpPr>
            <p:cNvPr id="9250" name="Line 71"/>
            <p:cNvSpPr>
              <a:spLocks noChangeShapeType="1"/>
            </p:cNvSpPr>
            <p:nvPr/>
          </p:nvSpPr>
          <p:spPr bwMode="auto">
            <a:xfrm>
              <a:off x="4195" y="3974"/>
              <a:ext cx="1" cy="2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/>
      <p:bldP spid="58386" grpId="0" animBg="1"/>
      <p:bldP spid="58387" grpId="0" animBg="1"/>
      <p:bldP spid="5839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068638"/>
            <a:ext cx="8785225" cy="3455987"/>
          </a:xfrm>
        </p:spPr>
        <p:txBody>
          <a:bodyPr/>
          <a:lstStyle/>
          <a:p>
            <a:pPr algn="l" eaLnBrk="1" hangingPunct="1"/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В электрической цепи, схема которой изображена на рисунке, амперметр показывает силу тока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1,5 А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, а вольтметр – напряжение</a:t>
            </a:r>
            <a:r>
              <a:rPr lang="en-US" sz="2400" b="1" i="1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en-US" sz="2400" b="1" i="1" smtClean="0">
                <a:solidFill>
                  <a:srgbClr val="FF0066"/>
                </a:solidFill>
                <a:latin typeface="Comic Sans MS" pitchFamily="66" charset="0"/>
              </a:rPr>
              <a:t>3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В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. Сопротивления резисторов  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3 Ом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,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6 Ом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 и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2 Ом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 соответственно. Чему равно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сопротивление 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участка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ВС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? Определите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силы токов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 в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1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 и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2 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резисторах. Чему равно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напряжение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 на участке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С</a:t>
            </a:r>
            <a:r>
              <a:rPr lang="en-US" sz="2400" b="1" i="1" smtClean="0">
                <a:solidFill>
                  <a:srgbClr val="FF0066"/>
                </a:solidFill>
                <a:latin typeface="Comic Sans MS" pitchFamily="66" charset="0"/>
              </a:rPr>
              <a:t>D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? Что покажет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вольтметр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, если его подключить к точкам </a:t>
            </a: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В 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и </a:t>
            </a:r>
            <a:r>
              <a:rPr lang="en-US" sz="2400" b="1" i="1" smtClean="0">
                <a:solidFill>
                  <a:srgbClr val="FF0066"/>
                </a:solidFill>
                <a:latin typeface="Comic Sans MS" pitchFamily="66" charset="0"/>
              </a:rPr>
              <a:t>D</a:t>
            </a:r>
            <a:r>
              <a:rPr lang="ru-RU" sz="2400" b="1" i="1" smtClean="0">
                <a:solidFill>
                  <a:srgbClr val="660066"/>
                </a:solidFill>
                <a:latin typeface="Comic Sans MS" pitchFamily="66" charset="0"/>
              </a:rPr>
              <a:t>?</a:t>
            </a:r>
            <a:r>
              <a:rPr lang="ru-RU" sz="3600" b="1" i="1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33798" name="Picture 6" descr="ANTN027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04025" y="188913"/>
            <a:ext cx="2339975" cy="2492375"/>
          </a:xfrm>
          <a:noFill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00113" y="476250"/>
            <a:ext cx="6007100" cy="2616200"/>
            <a:chOff x="1066" y="654"/>
            <a:chExt cx="3784" cy="1648"/>
          </a:xfrm>
        </p:grpSpPr>
        <p:grpSp>
          <p:nvGrpSpPr>
            <p:cNvPr id="10248" name="Group 9"/>
            <p:cNvGrpSpPr>
              <a:grpSpLocks/>
            </p:cNvGrpSpPr>
            <p:nvPr/>
          </p:nvGrpSpPr>
          <p:grpSpPr bwMode="auto">
            <a:xfrm>
              <a:off x="1662" y="760"/>
              <a:ext cx="3034" cy="611"/>
              <a:chOff x="1429" y="1026"/>
              <a:chExt cx="3539" cy="953"/>
            </a:xfrm>
          </p:grpSpPr>
          <p:sp>
            <p:nvSpPr>
              <p:cNvPr id="10277" name="Line 10"/>
              <p:cNvSpPr>
                <a:spLocks noChangeShapeType="1"/>
              </p:cNvSpPr>
              <p:nvPr/>
            </p:nvSpPr>
            <p:spPr bwMode="auto">
              <a:xfrm flipH="1">
                <a:off x="1429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8" name="Group 11"/>
              <p:cNvGrpSpPr>
                <a:grpSpLocks/>
              </p:cNvGrpSpPr>
              <p:nvPr/>
            </p:nvGrpSpPr>
            <p:grpSpPr bwMode="auto">
              <a:xfrm>
                <a:off x="3470" y="1298"/>
                <a:ext cx="1498" cy="408"/>
                <a:chOff x="1882" y="2886"/>
                <a:chExt cx="1498" cy="408"/>
              </a:xfrm>
            </p:grpSpPr>
            <p:grpSp>
              <p:nvGrpSpPr>
                <p:cNvPr id="10293" name="Group 12"/>
                <p:cNvGrpSpPr>
                  <a:grpSpLocks/>
                </p:cNvGrpSpPr>
                <p:nvPr/>
              </p:nvGrpSpPr>
              <p:grpSpPr bwMode="auto">
                <a:xfrm>
                  <a:off x="1882" y="2931"/>
                  <a:ext cx="1498" cy="318"/>
                  <a:chOff x="3061" y="2160"/>
                  <a:chExt cx="1498" cy="318"/>
                </a:xfrm>
              </p:grpSpPr>
              <p:sp>
                <p:nvSpPr>
                  <p:cNvPr id="10294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295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0296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7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8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0244" name="Object 18"/>
                <p:cNvGraphicFramePr>
                  <a:graphicFrameLocks noChangeAspect="1"/>
                </p:cNvGraphicFramePr>
                <p:nvPr/>
              </p:nvGraphicFramePr>
              <p:xfrm>
                <a:off x="2426" y="2886"/>
                <a:ext cx="454" cy="408"/>
              </p:xfrm>
              <a:graphic>
                <a:graphicData uri="http://schemas.openxmlformats.org/presentationml/2006/ole">
                  <p:oleObj spid="_x0000_s10244" name="Формула" r:id="rId4" imgW="190440" imgH="228600" progId="Equation.3">
                    <p:embed/>
                  </p:oleObj>
                </a:graphicData>
              </a:graphic>
            </p:graphicFrame>
          </p:grpSp>
          <p:grpSp>
            <p:nvGrpSpPr>
              <p:cNvPr id="10279" name="Group 19"/>
              <p:cNvGrpSpPr>
                <a:grpSpLocks/>
              </p:cNvGrpSpPr>
              <p:nvPr/>
            </p:nvGrpSpPr>
            <p:grpSpPr bwMode="auto">
              <a:xfrm>
                <a:off x="1701" y="1616"/>
                <a:ext cx="1498" cy="363"/>
                <a:chOff x="2517" y="1344"/>
                <a:chExt cx="1498" cy="363"/>
              </a:xfrm>
            </p:grpSpPr>
            <p:grpSp>
              <p:nvGrpSpPr>
                <p:cNvPr id="10287" name="Group 20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10288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289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0290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1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2" name="Line 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0243" name="Object 26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p:oleObj spid="_x0000_s10243" name="Формула" r:id="rId5" imgW="190440" imgH="215640" progId="Equation.3">
                    <p:embed/>
                  </p:oleObj>
                </a:graphicData>
              </a:graphic>
            </p:graphicFrame>
          </p:grpSp>
          <p:sp>
            <p:nvSpPr>
              <p:cNvPr id="10280" name="Line 27"/>
              <p:cNvSpPr>
                <a:spLocks noChangeShapeType="1"/>
              </p:cNvSpPr>
              <p:nvPr/>
            </p:nvSpPr>
            <p:spPr bwMode="auto">
              <a:xfrm>
                <a:off x="1701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1" name="Line 28"/>
              <p:cNvSpPr>
                <a:spLocks noChangeShapeType="1"/>
              </p:cNvSpPr>
              <p:nvPr/>
            </p:nvSpPr>
            <p:spPr bwMode="auto">
              <a:xfrm>
                <a:off x="3198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Line 29"/>
              <p:cNvSpPr>
                <a:spLocks noChangeShapeType="1"/>
              </p:cNvSpPr>
              <p:nvPr/>
            </p:nvSpPr>
            <p:spPr bwMode="auto">
              <a:xfrm flipH="1">
                <a:off x="3198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83" name="Group 30"/>
              <p:cNvGrpSpPr>
                <a:grpSpLocks/>
              </p:cNvGrpSpPr>
              <p:nvPr/>
            </p:nvGrpSpPr>
            <p:grpSpPr bwMode="auto">
              <a:xfrm>
                <a:off x="1701" y="1026"/>
                <a:ext cx="1497" cy="363"/>
                <a:chOff x="2517" y="1752"/>
                <a:chExt cx="1497" cy="363"/>
              </a:xfrm>
            </p:grpSpPr>
            <p:sp>
              <p:nvSpPr>
                <p:cNvPr id="10284" name="Rectangle 31"/>
                <p:cNvSpPr>
                  <a:spLocks noChangeArrowheads="1"/>
                </p:cNvSpPr>
                <p:nvPr/>
              </p:nvSpPr>
              <p:spPr bwMode="auto">
                <a:xfrm>
                  <a:off x="2925" y="1797"/>
                  <a:ext cx="681" cy="31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5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2517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6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3606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aphicFrame>
              <p:nvGraphicFramePr>
                <p:cNvPr id="10242" name="Object 34"/>
                <p:cNvGraphicFramePr>
                  <a:graphicFrameLocks noChangeAspect="1"/>
                </p:cNvGraphicFramePr>
                <p:nvPr/>
              </p:nvGraphicFramePr>
              <p:xfrm>
                <a:off x="3061" y="1752"/>
                <a:ext cx="454" cy="363"/>
              </p:xfrm>
              <a:graphic>
                <a:graphicData uri="http://schemas.openxmlformats.org/presentationml/2006/ole">
                  <p:oleObj spid="_x0000_s10242" name="Формула" r:id="rId6" imgW="177480" imgH="215640" progId="Equation.3">
                    <p:embed/>
                  </p:oleObj>
                </a:graphicData>
              </a:graphic>
            </p:graphicFrame>
          </p:grpSp>
        </p:grpSp>
        <p:grpSp>
          <p:nvGrpSpPr>
            <p:cNvPr id="10249" name="Group 35"/>
            <p:cNvGrpSpPr>
              <a:grpSpLocks/>
            </p:cNvGrpSpPr>
            <p:nvPr/>
          </p:nvGrpSpPr>
          <p:grpSpPr bwMode="auto">
            <a:xfrm>
              <a:off x="1066" y="1480"/>
              <a:ext cx="272" cy="288"/>
              <a:chOff x="1610" y="2795"/>
              <a:chExt cx="272" cy="288"/>
            </a:xfrm>
          </p:grpSpPr>
          <p:sp>
            <p:nvSpPr>
              <p:cNvPr id="10275" name="Oval 36"/>
              <p:cNvSpPr>
                <a:spLocks noChangeArrowheads="1"/>
              </p:cNvSpPr>
              <p:nvPr/>
            </p:nvSpPr>
            <p:spPr bwMode="auto">
              <a:xfrm>
                <a:off x="1610" y="2840"/>
                <a:ext cx="272" cy="24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6" name="Text Box 37"/>
              <p:cNvSpPr txBox="1">
                <a:spLocks noChangeArrowheads="1"/>
              </p:cNvSpPr>
              <p:nvPr/>
            </p:nvSpPr>
            <p:spPr bwMode="auto">
              <a:xfrm>
                <a:off x="1610" y="2795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b="1"/>
                  <a:t>А</a:t>
                </a:r>
              </a:p>
            </p:txBody>
          </p:sp>
        </p:grpSp>
        <p:grpSp>
          <p:nvGrpSpPr>
            <p:cNvPr id="10250" name="Group 38"/>
            <p:cNvGrpSpPr>
              <a:grpSpLocks/>
            </p:cNvGrpSpPr>
            <p:nvPr/>
          </p:nvGrpSpPr>
          <p:grpSpPr bwMode="auto">
            <a:xfrm>
              <a:off x="2381" y="1525"/>
              <a:ext cx="287" cy="288"/>
              <a:chOff x="1474" y="3324"/>
              <a:chExt cx="287" cy="288"/>
            </a:xfrm>
          </p:grpSpPr>
          <p:sp>
            <p:nvSpPr>
              <p:cNvPr id="10273" name="Oval 39"/>
              <p:cNvSpPr>
                <a:spLocks noChangeArrowheads="1"/>
              </p:cNvSpPr>
              <p:nvPr/>
            </p:nvSpPr>
            <p:spPr bwMode="auto">
              <a:xfrm>
                <a:off x="1474" y="3339"/>
                <a:ext cx="287" cy="24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4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324"/>
                <a:ext cx="2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 b="1"/>
                  <a:t>V</a:t>
                </a:r>
                <a:endParaRPr lang="ru-RU" sz="2400" b="1"/>
              </a:p>
            </p:txBody>
          </p:sp>
        </p:grpSp>
        <p:sp>
          <p:nvSpPr>
            <p:cNvPr id="10251" name="Line 41"/>
            <p:cNvSpPr>
              <a:spLocks noChangeShapeType="1"/>
            </p:cNvSpPr>
            <p:nvPr/>
          </p:nvSpPr>
          <p:spPr bwMode="auto">
            <a:xfrm flipH="1" flipV="1">
              <a:off x="1195" y="1051"/>
              <a:ext cx="7" cy="4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42"/>
            <p:cNvSpPr>
              <a:spLocks noChangeShapeType="1"/>
            </p:cNvSpPr>
            <p:nvPr/>
          </p:nvSpPr>
          <p:spPr bwMode="auto">
            <a:xfrm>
              <a:off x="1195" y="1051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43"/>
            <p:cNvSpPr>
              <a:spLocks noChangeShapeType="1"/>
            </p:cNvSpPr>
            <p:nvPr/>
          </p:nvSpPr>
          <p:spPr bwMode="auto">
            <a:xfrm flipH="1">
              <a:off x="1779" y="1662"/>
              <a:ext cx="62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44"/>
            <p:cNvSpPr>
              <a:spLocks noChangeShapeType="1"/>
            </p:cNvSpPr>
            <p:nvPr/>
          </p:nvSpPr>
          <p:spPr bwMode="auto">
            <a:xfrm flipH="1">
              <a:off x="2673" y="1662"/>
              <a:ext cx="62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45"/>
            <p:cNvSpPr>
              <a:spLocks noChangeShapeType="1"/>
            </p:cNvSpPr>
            <p:nvPr/>
          </p:nvSpPr>
          <p:spPr bwMode="auto">
            <a:xfrm flipV="1">
              <a:off x="1779" y="1051"/>
              <a:ext cx="0" cy="6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46"/>
            <p:cNvSpPr>
              <a:spLocks noChangeShapeType="1"/>
            </p:cNvSpPr>
            <p:nvPr/>
          </p:nvSpPr>
          <p:spPr bwMode="auto">
            <a:xfrm flipV="1">
              <a:off x="3295" y="1051"/>
              <a:ext cx="0" cy="6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47"/>
            <p:cNvSpPr>
              <a:spLocks noChangeShapeType="1"/>
            </p:cNvSpPr>
            <p:nvPr/>
          </p:nvSpPr>
          <p:spPr bwMode="auto">
            <a:xfrm>
              <a:off x="1195" y="1750"/>
              <a:ext cx="0" cy="4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48"/>
            <p:cNvSpPr>
              <a:spLocks noChangeShapeType="1"/>
            </p:cNvSpPr>
            <p:nvPr/>
          </p:nvSpPr>
          <p:spPr bwMode="auto">
            <a:xfrm>
              <a:off x="1195" y="2186"/>
              <a:ext cx="124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49"/>
            <p:cNvSpPr>
              <a:spLocks noChangeShapeType="1"/>
            </p:cNvSpPr>
            <p:nvPr/>
          </p:nvSpPr>
          <p:spPr bwMode="auto">
            <a:xfrm>
              <a:off x="2440" y="2099"/>
              <a:ext cx="0" cy="20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50"/>
            <p:cNvSpPr>
              <a:spLocks noChangeShapeType="1"/>
            </p:cNvSpPr>
            <p:nvPr/>
          </p:nvSpPr>
          <p:spPr bwMode="auto">
            <a:xfrm>
              <a:off x="2478" y="2157"/>
              <a:ext cx="0" cy="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51"/>
            <p:cNvSpPr>
              <a:spLocks noChangeShapeType="1"/>
            </p:cNvSpPr>
            <p:nvPr/>
          </p:nvSpPr>
          <p:spPr bwMode="auto">
            <a:xfrm>
              <a:off x="2478" y="2186"/>
              <a:ext cx="225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52"/>
            <p:cNvSpPr>
              <a:spLocks noChangeShapeType="1"/>
            </p:cNvSpPr>
            <p:nvPr/>
          </p:nvSpPr>
          <p:spPr bwMode="auto">
            <a:xfrm flipV="1">
              <a:off x="4733" y="1633"/>
              <a:ext cx="0" cy="5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53"/>
            <p:cNvSpPr>
              <a:spLocks noChangeShapeType="1"/>
            </p:cNvSpPr>
            <p:nvPr/>
          </p:nvSpPr>
          <p:spPr bwMode="auto">
            <a:xfrm flipV="1">
              <a:off x="4733" y="1517"/>
              <a:ext cx="117" cy="1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54"/>
            <p:cNvSpPr>
              <a:spLocks noChangeShapeType="1"/>
            </p:cNvSpPr>
            <p:nvPr/>
          </p:nvSpPr>
          <p:spPr bwMode="auto">
            <a:xfrm>
              <a:off x="4695" y="1051"/>
              <a:ext cx="0" cy="4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Rectangle 55"/>
            <p:cNvSpPr>
              <a:spLocks noChangeArrowheads="1"/>
            </p:cNvSpPr>
            <p:nvPr/>
          </p:nvSpPr>
          <p:spPr bwMode="auto">
            <a:xfrm>
              <a:off x="2200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10266" name="Rectangle 56"/>
            <p:cNvSpPr>
              <a:spLocks noChangeArrowheads="1"/>
            </p:cNvSpPr>
            <p:nvPr/>
          </p:nvSpPr>
          <p:spPr bwMode="auto">
            <a:xfrm>
              <a:off x="2517" y="184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sp>
          <p:nvSpPr>
            <p:cNvPr id="10267" name="Oval 57"/>
            <p:cNvSpPr>
              <a:spLocks noChangeArrowheads="1"/>
            </p:cNvSpPr>
            <p:nvPr/>
          </p:nvSpPr>
          <p:spPr bwMode="auto">
            <a:xfrm>
              <a:off x="1739" y="1022"/>
              <a:ext cx="78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68" name="Oval 58"/>
            <p:cNvSpPr>
              <a:spLocks noChangeArrowheads="1"/>
            </p:cNvSpPr>
            <p:nvPr/>
          </p:nvSpPr>
          <p:spPr bwMode="auto">
            <a:xfrm>
              <a:off x="3256" y="1022"/>
              <a:ext cx="77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69" name="Oval 59"/>
            <p:cNvSpPr>
              <a:spLocks noChangeArrowheads="1"/>
            </p:cNvSpPr>
            <p:nvPr/>
          </p:nvSpPr>
          <p:spPr bwMode="auto">
            <a:xfrm>
              <a:off x="4462" y="1022"/>
              <a:ext cx="77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70" name="Text Box 60"/>
            <p:cNvSpPr txBox="1">
              <a:spLocks noChangeArrowheads="1"/>
            </p:cNvSpPr>
            <p:nvPr/>
          </p:nvSpPr>
          <p:spPr bwMode="auto">
            <a:xfrm>
              <a:off x="4468" y="65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D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0271" name="Text Box 61"/>
            <p:cNvSpPr txBox="1">
              <a:spLocks noChangeArrowheads="1"/>
            </p:cNvSpPr>
            <p:nvPr/>
          </p:nvSpPr>
          <p:spPr bwMode="auto">
            <a:xfrm>
              <a:off x="3334" y="654"/>
              <a:ext cx="25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C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0272" name="Text Box 62"/>
            <p:cNvSpPr txBox="1">
              <a:spLocks noChangeArrowheads="1"/>
            </p:cNvSpPr>
            <p:nvPr/>
          </p:nvSpPr>
          <p:spPr bwMode="auto">
            <a:xfrm>
              <a:off x="1519" y="663"/>
              <a:ext cx="25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B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1882775" cy="5619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66"/>
                </a:solidFill>
                <a:latin typeface="Comic Sans MS" pitchFamily="66" charset="0"/>
              </a:rPr>
              <a:t>Дано:</a:t>
            </a:r>
          </a:p>
        </p:txBody>
      </p:sp>
      <p:graphicFrame>
        <p:nvGraphicFramePr>
          <p:cNvPr id="81925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250825" y="836613"/>
          <a:ext cx="1728788" cy="720725"/>
        </p:xfrm>
        <a:graphic>
          <a:graphicData uri="http://schemas.openxmlformats.org/presentationml/2006/ole">
            <p:oleObj spid="_x0000_s11266" name="Формула" r:id="rId3" imgW="583920" imgH="228600" progId="Equation.3">
              <p:embed/>
            </p:oleObj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250825" y="1341438"/>
          <a:ext cx="1800225" cy="792162"/>
        </p:xfrm>
        <a:graphic>
          <a:graphicData uri="http://schemas.openxmlformats.org/presentationml/2006/ole">
            <p:oleObj spid="_x0000_s11267" name="Формула" r:id="rId4" imgW="622080" imgH="228600" progId="Equation.3">
              <p:embed/>
            </p:oleObj>
          </a:graphicData>
        </a:graphic>
      </p:graphicFrame>
      <p:graphicFrame>
        <p:nvGraphicFramePr>
          <p:cNvPr id="81929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250825" y="1989138"/>
          <a:ext cx="1800225" cy="647700"/>
        </p:xfrm>
        <a:graphic>
          <a:graphicData uri="http://schemas.openxmlformats.org/presentationml/2006/ole">
            <p:oleObj spid="_x0000_s11268" name="Формула" r:id="rId5" imgW="609480" imgH="215640" progId="Equation.3">
              <p:embed/>
            </p:oleObj>
          </a:graphicData>
        </a:graphic>
      </p:graphicFrame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779838" y="144463"/>
            <a:ext cx="2527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0">
                <a:solidFill>
                  <a:srgbClr val="660066"/>
                </a:solidFill>
                <a:latin typeface="Comic Sans MS" pitchFamily="66" charset="0"/>
              </a:rPr>
              <a:t>Решение:</a:t>
            </a:r>
          </a:p>
        </p:txBody>
      </p:sp>
      <p:graphicFrame>
        <p:nvGraphicFramePr>
          <p:cNvPr id="81931" name="Object 11"/>
          <p:cNvGraphicFramePr>
            <a:graphicFrameLocks noChangeAspect="1"/>
          </p:cNvGraphicFramePr>
          <p:nvPr/>
        </p:nvGraphicFramePr>
        <p:xfrm>
          <a:off x="179388" y="2636838"/>
          <a:ext cx="2324100" cy="720725"/>
        </p:xfrm>
        <a:graphic>
          <a:graphicData uri="http://schemas.openxmlformats.org/presentationml/2006/ole">
            <p:oleObj spid="_x0000_s11269" name="Формула" r:id="rId6" imgW="634680" imgH="215640" progId="Equation.3">
              <p:embed/>
            </p:oleObj>
          </a:graphicData>
        </a:graphic>
      </p:graphicFrame>
      <p:graphicFrame>
        <p:nvGraphicFramePr>
          <p:cNvPr id="81932" name="Object 12"/>
          <p:cNvGraphicFramePr>
            <a:graphicFrameLocks noChangeAspect="1"/>
          </p:cNvGraphicFramePr>
          <p:nvPr/>
        </p:nvGraphicFramePr>
        <p:xfrm>
          <a:off x="133350" y="3263900"/>
          <a:ext cx="2324100" cy="762000"/>
        </p:xfrm>
        <a:graphic>
          <a:graphicData uri="http://schemas.openxmlformats.org/presentationml/2006/ole">
            <p:oleObj spid="_x0000_s11270" name="Формула" r:id="rId7" imgW="634680" imgH="228600" progId="Equation.3">
              <p:embed/>
            </p:oleObj>
          </a:graphicData>
        </a:graphic>
      </p:graphicFrame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0" y="4005263"/>
            <a:ext cx="2700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2700338" y="404813"/>
            <a:ext cx="0" cy="5184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1935" name="Object 15"/>
          <p:cNvGraphicFramePr>
            <a:graphicFrameLocks noChangeAspect="1"/>
          </p:cNvGraphicFramePr>
          <p:nvPr>
            <p:ph sz="quarter" idx="4"/>
          </p:nvPr>
        </p:nvGraphicFramePr>
        <p:xfrm>
          <a:off x="179388" y="4117975"/>
          <a:ext cx="1655762" cy="750888"/>
        </p:xfrm>
        <a:graphic>
          <a:graphicData uri="http://schemas.openxmlformats.org/presentationml/2006/ole">
            <p:oleObj spid="_x0000_s11271" name="Формула" r:id="rId8" imgW="482400" imgH="241200" progId="Equation.3">
              <p:embed/>
            </p:oleObj>
          </a:graphicData>
        </a:graphic>
      </p:graphicFrame>
      <p:graphicFrame>
        <p:nvGraphicFramePr>
          <p:cNvPr id="81938" name="Object 18"/>
          <p:cNvGraphicFramePr>
            <a:graphicFrameLocks noChangeAspect="1"/>
          </p:cNvGraphicFramePr>
          <p:nvPr/>
        </p:nvGraphicFramePr>
        <p:xfrm>
          <a:off x="250825" y="4727575"/>
          <a:ext cx="1584325" cy="717550"/>
        </p:xfrm>
        <a:graphic>
          <a:graphicData uri="http://schemas.openxmlformats.org/presentationml/2006/ole">
            <p:oleObj spid="_x0000_s11272" name="Формула" r:id="rId9" imgW="495000" imgH="241200" progId="Equation.3">
              <p:embed/>
            </p:oleObj>
          </a:graphicData>
        </a:graphic>
      </p:graphicFrame>
      <p:graphicFrame>
        <p:nvGraphicFramePr>
          <p:cNvPr id="81939" name="Object 19"/>
          <p:cNvGraphicFramePr>
            <a:graphicFrameLocks noChangeAspect="1"/>
          </p:cNvGraphicFramePr>
          <p:nvPr/>
        </p:nvGraphicFramePr>
        <p:xfrm>
          <a:off x="179388" y="5300663"/>
          <a:ext cx="2305050" cy="720725"/>
        </p:xfrm>
        <a:graphic>
          <a:graphicData uri="http://schemas.openxmlformats.org/presentationml/2006/ole">
            <p:oleObj spid="_x0000_s11273" name="Формула" r:id="rId10" imgW="799920" imgH="241200" progId="Equation.3">
              <p:embed/>
            </p:oleObj>
          </a:graphicData>
        </a:graphic>
      </p:graphicFrame>
      <p:graphicFrame>
        <p:nvGraphicFramePr>
          <p:cNvPr id="81940" name="Object 20"/>
          <p:cNvGraphicFramePr>
            <a:graphicFrameLocks noChangeAspect="1"/>
          </p:cNvGraphicFramePr>
          <p:nvPr/>
        </p:nvGraphicFramePr>
        <p:xfrm>
          <a:off x="2916238" y="836613"/>
          <a:ext cx="2087562" cy="936625"/>
        </p:xfrm>
        <a:graphic>
          <a:graphicData uri="http://schemas.openxmlformats.org/presentationml/2006/ole">
            <p:oleObj spid="_x0000_s11274" name="Формула" r:id="rId11" imgW="888840" imgH="431640" progId="Equation.3">
              <p:embed/>
            </p:oleObj>
          </a:graphicData>
        </a:graphic>
      </p:graphicFrame>
      <p:graphicFrame>
        <p:nvGraphicFramePr>
          <p:cNvPr id="81941" name="Object 21"/>
          <p:cNvGraphicFramePr>
            <a:graphicFrameLocks noChangeAspect="1"/>
          </p:cNvGraphicFramePr>
          <p:nvPr/>
        </p:nvGraphicFramePr>
        <p:xfrm>
          <a:off x="5148263" y="836613"/>
          <a:ext cx="3995737" cy="1008062"/>
        </p:xfrm>
        <a:graphic>
          <a:graphicData uri="http://schemas.openxmlformats.org/presentationml/2006/ole">
            <p:oleObj spid="_x0000_s11275" name="Формула" r:id="rId12" imgW="1663560" imgH="393480" progId="Equation.3">
              <p:embed/>
            </p:oleObj>
          </a:graphicData>
        </a:graphic>
      </p:graphicFrame>
      <p:graphicFrame>
        <p:nvGraphicFramePr>
          <p:cNvPr id="81942" name="Object 22"/>
          <p:cNvGraphicFramePr>
            <a:graphicFrameLocks noChangeAspect="1"/>
          </p:cNvGraphicFramePr>
          <p:nvPr/>
        </p:nvGraphicFramePr>
        <p:xfrm>
          <a:off x="2987675" y="1844675"/>
          <a:ext cx="1584325" cy="1081088"/>
        </p:xfrm>
        <a:graphic>
          <a:graphicData uri="http://schemas.openxmlformats.org/presentationml/2006/ole">
            <p:oleObj spid="_x0000_s11276" name="Формула" r:id="rId13" imgW="583920" imgH="431640" progId="Equation.3">
              <p:embed/>
            </p:oleObj>
          </a:graphicData>
        </a:graphic>
      </p:graphicFrame>
      <p:graphicFrame>
        <p:nvGraphicFramePr>
          <p:cNvPr id="81943" name="Object 23"/>
          <p:cNvGraphicFramePr>
            <a:graphicFrameLocks noChangeAspect="1"/>
          </p:cNvGraphicFramePr>
          <p:nvPr/>
        </p:nvGraphicFramePr>
        <p:xfrm>
          <a:off x="5003800" y="1844675"/>
          <a:ext cx="3600450" cy="1079500"/>
        </p:xfrm>
        <a:graphic>
          <a:graphicData uri="http://schemas.openxmlformats.org/presentationml/2006/ole">
            <p:oleObj spid="_x0000_s11277" name="Формула" r:id="rId14" imgW="952200" imgH="393480" progId="Equation.3">
              <p:embed/>
            </p:oleObj>
          </a:graphicData>
        </a:graphic>
      </p:graphicFrame>
      <p:graphicFrame>
        <p:nvGraphicFramePr>
          <p:cNvPr id="81945" name="Object 25"/>
          <p:cNvGraphicFramePr>
            <a:graphicFrameLocks noChangeAspect="1"/>
          </p:cNvGraphicFramePr>
          <p:nvPr/>
        </p:nvGraphicFramePr>
        <p:xfrm>
          <a:off x="2970213" y="2997200"/>
          <a:ext cx="1619250" cy="1081088"/>
        </p:xfrm>
        <a:graphic>
          <a:graphicData uri="http://schemas.openxmlformats.org/presentationml/2006/ole">
            <p:oleObj spid="_x0000_s11278" name="Формула" r:id="rId15" imgW="596880" imgH="431640" progId="Equation.3">
              <p:embed/>
            </p:oleObj>
          </a:graphicData>
        </a:graphic>
      </p:graphicFrame>
      <p:graphicFrame>
        <p:nvGraphicFramePr>
          <p:cNvPr id="81946" name="Object 26"/>
          <p:cNvGraphicFramePr>
            <a:graphicFrameLocks noChangeAspect="1"/>
          </p:cNvGraphicFramePr>
          <p:nvPr/>
        </p:nvGraphicFramePr>
        <p:xfrm>
          <a:off x="4740275" y="2997200"/>
          <a:ext cx="4129088" cy="1079500"/>
        </p:xfrm>
        <a:graphic>
          <a:graphicData uri="http://schemas.openxmlformats.org/presentationml/2006/ole">
            <p:oleObj spid="_x0000_s11279" name="Формула" r:id="rId16" imgW="1091880" imgH="393480" progId="Equation.3">
              <p:embed/>
            </p:oleObj>
          </a:graphicData>
        </a:graphic>
      </p:graphicFrame>
      <p:graphicFrame>
        <p:nvGraphicFramePr>
          <p:cNvPr id="81947" name="Object 27"/>
          <p:cNvGraphicFramePr>
            <a:graphicFrameLocks noChangeAspect="1"/>
          </p:cNvGraphicFramePr>
          <p:nvPr/>
        </p:nvGraphicFramePr>
        <p:xfrm>
          <a:off x="2771775" y="4076700"/>
          <a:ext cx="2087563" cy="720725"/>
        </p:xfrm>
        <a:graphic>
          <a:graphicData uri="http://schemas.openxmlformats.org/presentationml/2006/ole">
            <p:oleObj spid="_x0000_s11280" name="Формула" r:id="rId17" imgW="787320" imgH="228600" progId="Equation.3">
              <p:embed/>
            </p:oleObj>
          </a:graphicData>
        </a:graphic>
      </p:graphicFrame>
      <p:graphicFrame>
        <p:nvGraphicFramePr>
          <p:cNvPr id="81948" name="Object 28"/>
          <p:cNvGraphicFramePr>
            <a:graphicFrameLocks noChangeAspect="1"/>
          </p:cNvGraphicFramePr>
          <p:nvPr/>
        </p:nvGraphicFramePr>
        <p:xfrm>
          <a:off x="4932363" y="4076700"/>
          <a:ext cx="4211637" cy="720725"/>
        </p:xfrm>
        <a:graphic>
          <a:graphicData uri="http://schemas.openxmlformats.org/presentationml/2006/ole">
            <p:oleObj spid="_x0000_s11281" name="Формула" r:id="rId18" imgW="1409400" imgH="228600" progId="Equation.3">
              <p:embed/>
            </p:oleObj>
          </a:graphicData>
        </a:graphic>
      </p:graphicFrame>
      <p:graphicFrame>
        <p:nvGraphicFramePr>
          <p:cNvPr id="81949" name="Object 29"/>
          <p:cNvGraphicFramePr>
            <a:graphicFrameLocks noChangeAspect="1"/>
          </p:cNvGraphicFramePr>
          <p:nvPr/>
        </p:nvGraphicFramePr>
        <p:xfrm>
          <a:off x="2700338" y="4797425"/>
          <a:ext cx="2808287" cy="719138"/>
        </p:xfrm>
        <a:graphic>
          <a:graphicData uri="http://schemas.openxmlformats.org/presentationml/2006/ole">
            <p:oleObj spid="_x0000_s11282" name="Формула" r:id="rId19" imgW="1066680" imgH="228600" progId="Equation.3">
              <p:embed/>
            </p:oleObj>
          </a:graphicData>
        </a:graphic>
      </p:graphicFrame>
      <p:graphicFrame>
        <p:nvGraphicFramePr>
          <p:cNvPr id="81951" name="Object 31"/>
          <p:cNvGraphicFramePr>
            <a:graphicFrameLocks noChangeAspect="1"/>
          </p:cNvGraphicFramePr>
          <p:nvPr/>
        </p:nvGraphicFramePr>
        <p:xfrm>
          <a:off x="5580063" y="4797425"/>
          <a:ext cx="3376612" cy="719138"/>
        </p:xfrm>
        <a:graphic>
          <a:graphicData uri="http://schemas.openxmlformats.org/presentationml/2006/ole">
            <p:oleObj spid="_x0000_s11283" name="Формула" r:id="rId20" imgW="1282680" imgH="215640" progId="Equation.3">
              <p:embed/>
            </p:oleObj>
          </a:graphicData>
        </a:graphic>
      </p:graphicFrame>
      <p:sp>
        <p:nvSpPr>
          <p:cNvPr id="81952" name="Rectangle 32"/>
          <p:cNvSpPr>
            <a:spLocks noChangeArrowheads="1"/>
          </p:cNvSpPr>
          <p:nvPr/>
        </p:nvSpPr>
        <p:spPr bwMode="auto">
          <a:xfrm>
            <a:off x="-71438" y="5949950"/>
            <a:ext cx="939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660066"/>
                </a:solidFill>
                <a:latin typeface="Comic Sans MS" pitchFamily="66" charset="0"/>
              </a:rPr>
              <a:t>Ответ:</a:t>
            </a:r>
            <a:r>
              <a:rPr lang="en-US" sz="4000" b="1">
                <a:solidFill>
                  <a:srgbClr val="660066"/>
                </a:solidFill>
                <a:latin typeface="Comic Sans MS" pitchFamily="66" charset="0"/>
              </a:rPr>
              <a:t> 2</a:t>
            </a:r>
            <a:r>
              <a:rPr lang="ru-RU" sz="4000" b="1">
                <a:solidFill>
                  <a:srgbClr val="660066"/>
                </a:solidFill>
                <a:latin typeface="Comic Sans MS" pitchFamily="66" charset="0"/>
              </a:rPr>
              <a:t> Ом; 1 А; 0,5 А; 3 В; 6 В.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219700" y="5476875"/>
            <a:ext cx="3489325" cy="1381125"/>
            <a:chOff x="2744" y="2292"/>
            <a:chExt cx="2198" cy="870"/>
          </a:xfrm>
        </p:grpSpPr>
        <p:grpSp>
          <p:nvGrpSpPr>
            <p:cNvPr id="11293" name="Group 34"/>
            <p:cNvGrpSpPr>
              <a:grpSpLocks/>
            </p:cNvGrpSpPr>
            <p:nvPr/>
          </p:nvGrpSpPr>
          <p:grpSpPr bwMode="auto">
            <a:xfrm>
              <a:off x="3090" y="2428"/>
              <a:ext cx="1762" cy="237"/>
              <a:chOff x="1429" y="1026"/>
              <a:chExt cx="3539" cy="953"/>
            </a:xfrm>
          </p:grpSpPr>
          <p:sp>
            <p:nvSpPr>
              <p:cNvPr id="11322" name="Line 35"/>
              <p:cNvSpPr>
                <a:spLocks noChangeShapeType="1"/>
              </p:cNvSpPr>
              <p:nvPr/>
            </p:nvSpPr>
            <p:spPr bwMode="auto">
              <a:xfrm flipH="1">
                <a:off x="1429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323" name="Group 36"/>
              <p:cNvGrpSpPr>
                <a:grpSpLocks/>
              </p:cNvGrpSpPr>
              <p:nvPr/>
            </p:nvGrpSpPr>
            <p:grpSpPr bwMode="auto">
              <a:xfrm>
                <a:off x="3470" y="1298"/>
                <a:ext cx="1498" cy="408"/>
                <a:chOff x="1882" y="2886"/>
                <a:chExt cx="1498" cy="408"/>
              </a:xfrm>
            </p:grpSpPr>
            <p:grpSp>
              <p:nvGrpSpPr>
                <p:cNvPr id="11338" name="Group 37"/>
                <p:cNvGrpSpPr>
                  <a:grpSpLocks/>
                </p:cNvGrpSpPr>
                <p:nvPr/>
              </p:nvGrpSpPr>
              <p:grpSpPr bwMode="auto">
                <a:xfrm>
                  <a:off x="1882" y="2931"/>
                  <a:ext cx="1498" cy="318"/>
                  <a:chOff x="3061" y="2160"/>
                  <a:chExt cx="1498" cy="318"/>
                </a:xfrm>
              </p:grpSpPr>
              <p:sp>
                <p:nvSpPr>
                  <p:cNvPr id="11339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1340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1341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42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43" name="Line 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1286" name="Object 43"/>
                <p:cNvGraphicFramePr>
                  <a:graphicFrameLocks noChangeAspect="1"/>
                </p:cNvGraphicFramePr>
                <p:nvPr/>
              </p:nvGraphicFramePr>
              <p:xfrm>
                <a:off x="2426" y="2886"/>
                <a:ext cx="454" cy="408"/>
              </p:xfrm>
              <a:graphic>
                <a:graphicData uri="http://schemas.openxmlformats.org/presentationml/2006/ole">
                  <p:oleObj spid="_x0000_s11286" name="Формула" r:id="rId21" imgW="190440" imgH="228600" progId="Equation.3">
                    <p:embed/>
                  </p:oleObj>
                </a:graphicData>
              </a:graphic>
            </p:graphicFrame>
          </p:grpSp>
          <p:grpSp>
            <p:nvGrpSpPr>
              <p:cNvPr id="11324" name="Group 44"/>
              <p:cNvGrpSpPr>
                <a:grpSpLocks/>
              </p:cNvGrpSpPr>
              <p:nvPr/>
            </p:nvGrpSpPr>
            <p:grpSpPr bwMode="auto">
              <a:xfrm>
                <a:off x="1701" y="1616"/>
                <a:ext cx="1498" cy="363"/>
                <a:chOff x="2517" y="1344"/>
                <a:chExt cx="1498" cy="363"/>
              </a:xfrm>
            </p:grpSpPr>
            <p:grpSp>
              <p:nvGrpSpPr>
                <p:cNvPr id="11332" name="Group 45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1133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1334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1335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36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37" name="Line 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1285" name="Object 51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p:oleObj spid="_x0000_s11285" name="Формула" r:id="rId22" imgW="190440" imgH="215640" progId="Equation.3">
                    <p:embed/>
                  </p:oleObj>
                </a:graphicData>
              </a:graphic>
            </p:graphicFrame>
          </p:grpSp>
          <p:sp>
            <p:nvSpPr>
              <p:cNvPr id="11325" name="Line 52"/>
              <p:cNvSpPr>
                <a:spLocks noChangeShapeType="1"/>
              </p:cNvSpPr>
              <p:nvPr/>
            </p:nvSpPr>
            <p:spPr bwMode="auto">
              <a:xfrm>
                <a:off x="1701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6" name="Line 53"/>
              <p:cNvSpPr>
                <a:spLocks noChangeShapeType="1"/>
              </p:cNvSpPr>
              <p:nvPr/>
            </p:nvSpPr>
            <p:spPr bwMode="auto">
              <a:xfrm>
                <a:off x="3198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7" name="Line 54"/>
              <p:cNvSpPr>
                <a:spLocks noChangeShapeType="1"/>
              </p:cNvSpPr>
              <p:nvPr/>
            </p:nvSpPr>
            <p:spPr bwMode="auto">
              <a:xfrm flipH="1">
                <a:off x="3198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328" name="Group 55"/>
              <p:cNvGrpSpPr>
                <a:grpSpLocks/>
              </p:cNvGrpSpPr>
              <p:nvPr/>
            </p:nvGrpSpPr>
            <p:grpSpPr bwMode="auto">
              <a:xfrm>
                <a:off x="1701" y="1026"/>
                <a:ext cx="1497" cy="363"/>
                <a:chOff x="2517" y="1752"/>
                <a:chExt cx="1497" cy="363"/>
              </a:xfrm>
            </p:grpSpPr>
            <p:sp>
              <p:nvSpPr>
                <p:cNvPr id="11329" name="Rectangle 56"/>
                <p:cNvSpPr>
                  <a:spLocks noChangeArrowheads="1"/>
                </p:cNvSpPr>
                <p:nvPr/>
              </p:nvSpPr>
              <p:spPr bwMode="auto">
                <a:xfrm>
                  <a:off x="2925" y="1797"/>
                  <a:ext cx="681" cy="31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30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517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31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3606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aphicFrame>
              <p:nvGraphicFramePr>
                <p:cNvPr id="11284" name="Object 59"/>
                <p:cNvGraphicFramePr>
                  <a:graphicFrameLocks noChangeAspect="1"/>
                </p:cNvGraphicFramePr>
                <p:nvPr/>
              </p:nvGraphicFramePr>
              <p:xfrm>
                <a:off x="3061" y="1752"/>
                <a:ext cx="454" cy="363"/>
              </p:xfrm>
              <a:graphic>
                <a:graphicData uri="http://schemas.openxmlformats.org/presentationml/2006/ole">
                  <p:oleObj spid="_x0000_s11284" name="Формула" r:id="rId23" imgW="177480" imgH="215640" progId="Equation.3">
                    <p:embed/>
                  </p:oleObj>
                </a:graphicData>
              </a:graphic>
            </p:graphicFrame>
          </p:grpSp>
        </p:grpSp>
        <p:grpSp>
          <p:nvGrpSpPr>
            <p:cNvPr id="11294" name="Group 60"/>
            <p:cNvGrpSpPr>
              <a:grpSpLocks/>
            </p:cNvGrpSpPr>
            <p:nvPr/>
          </p:nvGrpSpPr>
          <p:grpSpPr bwMode="auto">
            <a:xfrm>
              <a:off x="2744" y="2659"/>
              <a:ext cx="232" cy="250"/>
              <a:chOff x="1559" y="3316"/>
              <a:chExt cx="232" cy="250"/>
            </a:xfrm>
          </p:grpSpPr>
          <p:sp>
            <p:nvSpPr>
              <p:cNvPr id="11320" name="Oval 61"/>
              <p:cNvSpPr>
                <a:spLocks noChangeArrowheads="1"/>
              </p:cNvSpPr>
              <p:nvPr/>
            </p:nvSpPr>
            <p:spPr bwMode="auto">
              <a:xfrm>
                <a:off x="1565" y="3339"/>
                <a:ext cx="203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1" name="Text Box 62"/>
              <p:cNvSpPr txBox="1">
                <a:spLocks noChangeArrowheads="1"/>
              </p:cNvSpPr>
              <p:nvPr/>
            </p:nvSpPr>
            <p:spPr bwMode="auto">
              <a:xfrm>
                <a:off x="1559" y="3316"/>
                <a:ext cx="2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000" b="1"/>
                  <a:t>А</a:t>
                </a:r>
              </a:p>
            </p:txBody>
          </p:sp>
        </p:grpSp>
        <p:grpSp>
          <p:nvGrpSpPr>
            <p:cNvPr id="11295" name="Group 63"/>
            <p:cNvGrpSpPr>
              <a:grpSpLocks/>
            </p:cNvGrpSpPr>
            <p:nvPr/>
          </p:nvGrpSpPr>
          <p:grpSpPr bwMode="auto">
            <a:xfrm>
              <a:off x="3470" y="2659"/>
              <a:ext cx="227" cy="288"/>
              <a:chOff x="3016" y="3521"/>
              <a:chExt cx="227" cy="288"/>
            </a:xfrm>
          </p:grpSpPr>
          <p:sp>
            <p:nvSpPr>
              <p:cNvPr id="11318" name="Oval 64"/>
              <p:cNvSpPr>
                <a:spLocks noChangeArrowheads="1"/>
              </p:cNvSpPr>
              <p:nvPr/>
            </p:nvSpPr>
            <p:spPr bwMode="auto">
              <a:xfrm>
                <a:off x="3061" y="3566"/>
                <a:ext cx="182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19" name="Text Box 65"/>
              <p:cNvSpPr txBox="1">
                <a:spLocks noChangeArrowheads="1"/>
              </p:cNvSpPr>
              <p:nvPr/>
            </p:nvSpPr>
            <p:spPr bwMode="auto">
              <a:xfrm>
                <a:off x="3016" y="3521"/>
                <a:ext cx="16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 b="1"/>
                  <a:t>V</a:t>
                </a:r>
                <a:endParaRPr lang="ru-RU" sz="2400" b="1"/>
              </a:p>
            </p:txBody>
          </p:sp>
        </p:grpSp>
        <p:sp>
          <p:nvSpPr>
            <p:cNvPr id="11296" name="Line 66"/>
            <p:cNvSpPr>
              <a:spLocks noChangeShapeType="1"/>
            </p:cNvSpPr>
            <p:nvPr/>
          </p:nvSpPr>
          <p:spPr bwMode="auto">
            <a:xfrm>
              <a:off x="2819" y="2541"/>
              <a:ext cx="3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Line 67"/>
            <p:cNvSpPr>
              <a:spLocks noChangeShapeType="1"/>
            </p:cNvSpPr>
            <p:nvPr/>
          </p:nvSpPr>
          <p:spPr bwMode="auto">
            <a:xfrm flipH="1">
              <a:off x="3158" y="2777"/>
              <a:ext cx="36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Line 68"/>
            <p:cNvSpPr>
              <a:spLocks noChangeShapeType="1"/>
            </p:cNvSpPr>
            <p:nvPr/>
          </p:nvSpPr>
          <p:spPr bwMode="auto">
            <a:xfrm flipH="1">
              <a:off x="3677" y="2777"/>
              <a:ext cx="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69"/>
            <p:cNvSpPr>
              <a:spLocks noChangeShapeType="1"/>
            </p:cNvSpPr>
            <p:nvPr/>
          </p:nvSpPr>
          <p:spPr bwMode="auto">
            <a:xfrm flipV="1">
              <a:off x="3158" y="2541"/>
              <a:ext cx="0" cy="2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Line 70"/>
            <p:cNvSpPr>
              <a:spLocks noChangeShapeType="1"/>
            </p:cNvSpPr>
            <p:nvPr/>
          </p:nvSpPr>
          <p:spPr bwMode="auto">
            <a:xfrm flipV="1">
              <a:off x="4039" y="2541"/>
              <a:ext cx="0" cy="2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Line 71"/>
            <p:cNvSpPr>
              <a:spLocks noChangeShapeType="1"/>
            </p:cNvSpPr>
            <p:nvPr/>
          </p:nvSpPr>
          <p:spPr bwMode="auto">
            <a:xfrm flipV="1">
              <a:off x="2819" y="2976"/>
              <a:ext cx="696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Line 72"/>
            <p:cNvSpPr>
              <a:spLocks noChangeShapeType="1"/>
            </p:cNvSpPr>
            <p:nvPr/>
          </p:nvSpPr>
          <p:spPr bwMode="auto">
            <a:xfrm>
              <a:off x="3560" y="2976"/>
              <a:ext cx="1314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Line 73"/>
            <p:cNvSpPr>
              <a:spLocks noChangeShapeType="1"/>
            </p:cNvSpPr>
            <p:nvPr/>
          </p:nvSpPr>
          <p:spPr bwMode="auto">
            <a:xfrm flipV="1">
              <a:off x="4874" y="2766"/>
              <a:ext cx="0" cy="2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Line 74"/>
            <p:cNvSpPr>
              <a:spLocks noChangeShapeType="1"/>
            </p:cNvSpPr>
            <p:nvPr/>
          </p:nvSpPr>
          <p:spPr bwMode="auto">
            <a:xfrm flipV="1">
              <a:off x="4874" y="2721"/>
              <a:ext cx="68" cy="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Line 75"/>
            <p:cNvSpPr>
              <a:spLocks noChangeShapeType="1"/>
            </p:cNvSpPr>
            <p:nvPr/>
          </p:nvSpPr>
          <p:spPr bwMode="auto">
            <a:xfrm>
              <a:off x="4852" y="2541"/>
              <a:ext cx="0" cy="1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Rectangle 76"/>
            <p:cNvSpPr>
              <a:spLocks noChangeArrowheads="1"/>
            </p:cNvSpPr>
            <p:nvPr/>
          </p:nvSpPr>
          <p:spPr bwMode="auto">
            <a:xfrm>
              <a:off x="3560" y="2931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11307" name="Rectangle 77"/>
            <p:cNvSpPr>
              <a:spLocks noChangeArrowheads="1"/>
            </p:cNvSpPr>
            <p:nvPr/>
          </p:nvSpPr>
          <p:spPr bwMode="auto">
            <a:xfrm>
              <a:off x="3319" y="288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sp>
          <p:nvSpPr>
            <p:cNvPr id="11308" name="Oval 78"/>
            <p:cNvSpPr>
              <a:spLocks noChangeArrowheads="1"/>
            </p:cNvSpPr>
            <p:nvPr/>
          </p:nvSpPr>
          <p:spPr bwMode="auto">
            <a:xfrm>
              <a:off x="3135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09" name="Oval 79"/>
            <p:cNvSpPr>
              <a:spLocks noChangeArrowheads="1"/>
            </p:cNvSpPr>
            <p:nvPr/>
          </p:nvSpPr>
          <p:spPr bwMode="auto">
            <a:xfrm>
              <a:off x="4016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10" name="Oval 80"/>
            <p:cNvSpPr>
              <a:spLocks noChangeArrowheads="1"/>
            </p:cNvSpPr>
            <p:nvPr/>
          </p:nvSpPr>
          <p:spPr bwMode="auto">
            <a:xfrm>
              <a:off x="4716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11" name="Text Box 81"/>
            <p:cNvSpPr txBox="1">
              <a:spLocks noChangeArrowheads="1"/>
            </p:cNvSpPr>
            <p:nvPr/>
          </p:nvSpPr>
          <p:spPr bwMode="auto">
            <a:xfrm>
              <a:off x="4649" y="229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D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2" name="Text Box 82"/>
            <p:cNvSpPr txBox="1">
              <a:spLocks noChangeArrowheads="1"/>
            </p:cNvSpPr>
            <p:nvPr/>
          </p:nvSpPr>
          <p:spPr bwMode="auto">
            <a:xfrm>
              <a:off x="3969" y="2292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C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3" name="Text Box 83"/>
            <p:cNvSpPr txBox="1">
              <a:spLocks noChangeArrowheads="1"/>
            </p:cNvSpPr>
            <p:nvPr/>
          </p:nvSpPr>
          <p:spPr bwMode="auto">
            <a:xfrm>
              <a:off x="2971" y="2296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B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4" name="Line 84"/>
            <p:cNvSpPr>
              <a:spLocks noChangeShapeType="1"/>
            </p:cNvSpPr>
            <p:nvPr/>
          </p:nvSpPr>
          <p:spPr bwMode="auto">
            <a:xfrm>
              <a:off x="2835" y="2523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Line 85"/>
            <p:cNvSpPr>
              <a:spLocks noChangeShapeType="1"/>
            </p:cNvSpPr>
            <p:nvPr/>
          </p:nvSpPr>
          <p:spPr bwMode="auto">
            <a:xfrm flipV="1">
              <a:off x="2835" y="2886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Line 86"/>
            <p:cNvSpPr>
              <a:spLocks noChangeShapeType="1"/>
            </p:cNvSpPr>
            <p:nvPr/>
          </p:nvSpPr>
          <p:spPr bwMode="auto">
            <a:xfrm>
              <a:off x="3515" y="2931"/>
              <a:ext cx="0" cy="9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Line 87"/>
            <p:cNvSpPr>
              <a:spLocks noChangeShapeType="1"/>
            </p:cNvSpPr>
            <p:nvPr/>
          </p:nvSpPr>
          <p:spPr bwMode="auto">
            <a:xfrm>
              <a:off x="3560" y="2886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8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8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8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8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4" grpId="0"/>
      <p:bldP spid="81933" grpId="0" animBg="1"/>
      <p:bldP spid="81934" grpId="0" animBg="1"/>
      <p:bldP spid="819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D:\Dia\Картинки\для презентаций\BDRLC08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158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787900" y="981075"/>
            <a:ext cx="3743325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b="1">
                <a:solidFill>
                  <a:srgbClr val="660066"/>
                </a:solidFill>
                <a:cs typeface="Arial" charset="0"/>
              </a:rPr>
              <a:t>Учебник:</a:t>
            </a:r>
          </a:p>
          <a:p>
            <a:pPr marL="342900" indent="-342900">
              <a:buFontTx/>
              <a:buChar char="•"/>
            </a:pPr>
            <a:endParaRPr lang="ru-RU" sz="240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en-US" sz="3200" b="1" i="0">
                <a:solidFill>
                  <a:srgbClr val="660066"/>
                </a:solidFill>
                <a:cs typeface="Arial" charset="0"/>
              </a:rPr>
              <a:t>§</a:t>
            </a:r>
            <a:r>
              <a:rPr lang="ru-RU" sz="3200" b="1" i="0">
                <a:solidFill>
                  <a:srgbClr val="660066"/>
                </a:solidFill>
                <a:cs typeface="Arial" charset="0"/>
              </a:rPr>
              <a:t> 44,45</a:t>
            </a:r>
            <a:endParaRPr lang="en-US" sz="3200" b="1" i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endParaRPr lang="ru-RU" sz="3200" b="1" i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ru-RU" sz="3200" b="1" i="0">
                <a:solidFill>
                  <a:srgbClr val="660066"/>
                </a:solidFill>
                <a:cs typeface="Arial" charset="0"/>
              </a:rPr>
              <a:t>Упр.32 №5, №8</a:t>
            </a:r>
          </a:p>
          <a:p>
            <a:pPr marL="342900" indent="-342900"/>
            <a:endParaRPr lang="ru-RU" sz="3200" b="1" i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ru-RU" sz="3200" b="1" i="0">
                <a:solidFill>
                  <a:srgbClr val="660066"/>
                </a:solidFill>
                <a:cs typeface="Arial" charset="0"/>
              </a:rPr>
              <a:t>Повторить </a:t>
            </a:r>
            <a:r>
              <a:rPr lang="en-US" sz="3200" b="1" i="0">
                <a:solidFill>
                  <a:srgbClr val="660066"/>
                </a:solidFill>
              </a:rPr>
              <a:t>§</a:t>
            </a:r>
            <a:r>
              <a:rPr lang="ru-RU" sz="3200" b="1" i="0">
                <a:solidFill>
                  <a:srgbClr val="660066"/>
                </a:solidFill>
              </a:rPr>
              <a:t>1 и 3.</a:t>
            </a:r>
            <a:endParaRPr lang="ru-RU" sz="3200" b="1" i="0">
              <a:solidFill>
                <a:srgbClr val="660066"/>
              </a:solidFill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ru-RU" sz="3200" b="1" i="0">
              <a:solidFill>
                <a:srgbClr val="660066"/>
              </a:solidFill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ru-RU" sz="2400" i="0">
              <a:cs typeface="Arial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395288" y="765175"/>
            <a:ext cx="3492500" cy="2519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b="1" i="0">
                <a:solidFill>
                  <a:srgbClr val="660066"/>
                </a:solidFill>
                <a:latin typeface="Comic Sans MS" pitchFamily="66" charset="0"/>
              </a:rPr>
              <a:t>Домашнее задание</a:t>
            </a:r>
          </a:p>
        </p:txBody>
      </p:sp>
      <p:pic>
        <p:nvPicPr>
          <p:cNvPr id="61448" name="Picture 4" descr="dog1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573463"/>
            <a:ext cx="1916113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765175"/>
            <a:ext cx="4319587" cy="574675"/>
          </a:xfrm>
        </p:spPr>
        <p:txBody>
          <a:bodyPr/>
          <a:lstStyle/>
          <a:p>
            <a:pPr eaLnBrk="1" hangingPunct="1"/>
            <a:r>
              <a:rPr lang="ru-RU" sz="4200" b="1" i="1" smtClean="0">
                <a:solidFill>
                  <a:srgbClr val="CC0099"/>
                </a:solidFill>
              </a:rPr>
              <a:t>Цели урока:</a:t>
            </a:r>
            <a:r>
              <a:rPr lang="ru-RU" sz="4200" b="1" i="1" smtClean="0">
                <a:solidFill>
                  <a:srgbClr val="008080"/>
                </a:solidFill>
              </a:rPr>
              <a:t/>
            </a:r>
            <a:br>
              <a:rPr lang="ru-RU" sz="4200" b="1" i="1" smtClean="0">
                <a:solidFill>
                  <a:srgbClr val="008080"/>
                </a:solidFill>
              </a:rPr>
            </a:br>
            <a:endParaRPr lang="ru-RU" sz="4200" b="1" i="1" smtClean="0">
              <a:solidFill>
                <a:srgbClr val="00808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25538"/>
            <a:ext cx="8496300" cy="71913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b="1" i="1" smtClean="0">
                <a:solidFill>
                  <a:srgbClr val="008080"/>
                </a:solidFill>
              </a:rPr>
              <a:t> </a:t>
            </a:r>
            <a:r>
              <a:rPr lang="en-US" sz="2800" b="1" i="1" smtClean="0">
                <a:solidFill>
                  <a:srgbClr val="0000FF"/>
                </a:solidFill>
              </a:rPr>
              <a:t>- </a:t>
            </a:r>
            <a:r>
              <a:rPr lang="ru-RU" sz="2800" b="1" i="1" smtClean="0">
                <a:solidFill>
                  <a:srgbClr val="0000FF"/>
                </a:solidFill>
              </a:rPr>
              <a:t>обобщение и систематизация знаний об электрических цепях;</a:t>
            </a:r>
            <a:br>
              <a:rPr lang="ru-RU" sz="2800" b="1" i="1" smtClean="0">
                <a:solidFill>
                  <a:srgbClr val="0000FF"/>
                </a:solidFill>
              </a:rPr>
            </a:br>
            <a:r>
              <a:rPr lang="ru-RU" sz="2800" b="1" i="1" smtClean="0">
                <a:solidFill>
                  <a:srgbClr val="008080"/>
                </a:solidFill>
              </a:rPr>
              <a:t/>
            </a:r>
            <a:br>
              <a:rPr lang="ru-RU" sz="2800" b="1" i="1" smtClean="0">
                <a:solidFill>
                  <a:srgbClr val="008080"/>
                </a:solidFill>
              </a:rPr>
            </a:br>
            <a:endParaRPr lang="ru-RU" sz="2800" b="1" i="1" smtClean="0">
              <a:solidFill>
                <a:srgbClr val="008080"/>
              </a:solidFill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323850" y="213360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формирование умений различать последовательное и параллельное соединение проводников;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323850" y="3644900"/>
            <a:ext cx="8278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изображать и читать схемы цепей со смешанным соединением проводников;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23850" y="4797425"/>
            <a:ext cx="84978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- </a:t>
            </a:r>
            <a:r>
              <a:rPr lang="ru-RU" sz="2800" b="1">
                <a:solidFill>
                  <a:srgbClr val="0000FF"/>
                </a:solidFill>
              </a:rPr>
              <a:t>решать задачи на расчет цепей со смешанным соединением резисторов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8891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5297488"/>
            <a:ext cx="176371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  <p:bldP spid="87044" grpId="0"/>
      <p:bldP spid="87045" grpId="0"/>
      <p:bldP spid="870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5157788"/>
            <a:ext cx="3241675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660066"/>
                </a:solidFill>
                <a:latin typeface="Comic Sans MS" pitchFamily="66" charset="0"/>
              </a:rPr>
              <a:t>Л.Н. Толстой</a:t>
            </a:r>
            <a:endParaRPr lang="ru-RU" sz="4000" b="1" i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8353425" cy="26209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4000" b="1" smtClean="0">
                <a:solidFill>
                  <a:srgbClr val="0000FF"/>
                </a:solidFill>
              </a:rPr>
              <a:t>Знание только тогда знание, когда оно приобретено усилиями своей мысли, а не памяти.</a:t>
            </a:r>
            <a:endParaRPr lang="ru-RU" sz="4000" smtClean="0">
              <a:solidFill>
                <a:srgbClr val="0000FF"/>
              </a:solidFill>
            </a:endParaRPr>
          </a:p>
        </p:txBody>
      </p:sp>
      <p:pic>
        <p:nvPicPr>
          <p:cNvPr id="65540" name="32.mpeg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4437063"/>
            <a:ext cx="3492500" cy="2420937"/>
          </a:xfrm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333375"/>
            <a:ext cx="1800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333375"/>
            <a:ext cx="172878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-242888"/>
            <a:ext cx="2089150" cy="244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2950" y="4005263"/>
            <a:ext cx="20510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5540"/>
                </p:tgtEl>
              </p:cMediaNode>
            </p:video>
          </p:childTnLst>
        </p:cTn>
      </p:par>
    </p:tnLst>
    <p:bldLst>
      <p:bldP spid="65538" grpId="0"/>
      <p:bldP spid="655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66"/>
                </a:solidFill>
              </a:rPr>
              <a:t>РАБОТА  С</a:t>
            </a:r>
            <a:r>
              <a:rPr lang="ru-RU" b="1" i="1" smtClean="0">
                <a:solidFill>
                  <a:srgbClr val="FFFF00"/>
                </a:solidFill>
              </a:rPr>
              <a:t> </a:t>
            </a:r>
            <a:r>
              <a:rPr lang="ru-RU" b="1" i="1" smtClean="0">
                <a:solidFill>
                  <a:srgbClr val="FF0066"/>
                </a:solidFill>
              </a:rPr>
              <a:t>ВЕЛИЧИНАМИ</a:t>
            </a:r>
          </a:p>
        </p:txBody>
      </p:sp>
      <p:graphicFrame>
        <p:nvGraphicFramePr>
          <p:cNvPr id="5157" name="Group 37"/>
          <p:cNvGraphicFramePr>
            <a:graphicFrameLocks noGrp="1"/>
          </p:cNvGraphicFramePr>
          <p:nvPr>
            <p:ph idx="1"/>
          </p:nvPr>
        </p:nvGraphicFramePr>
        <p:xfrm>
          <a:off x="2843213" y="1600200"/>
          <a:ext cx="4824412" cy="3413128"/>
        </p:xfrm>
        <a:graphic>
          <a:graphicData uri="http://schemas.openxmlformats.org/drawingml/2006/table">
            <a:tbl>
              <a:tblPr/>
              <a:tblGrid>
                <a:gridCol w="2413000"/>
                <a:gridCol w="2411412"/>
              </a:tblGrid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220 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15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91 кДж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19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,7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Кл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86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25209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2463800" y="5484813"/>
            <a:ext cx="441325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R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3203575" y="5445125"/>
            <a:ext cx="42068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rgbClr val="0000FF"/>
                </a:solidFill>
              </a:rPr>
              <a:t>S</a:t>
            </a:r>
            <a:endParaRPr lang="ru-RU" sz="2800" b="1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3995738" y="5445125"/>
            <a:ext cx="441325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rgbClr val="0000FF"/>
                </a:solidFill>
              </a:rPr>
              <a:t>U</a:t>
            </a:r>
            <a:endParaRPr lang="ru-RU"/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4643438" y="5445125"/>
            <a:ext cx="303212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t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19700" y="5445125"/>
            <a:ext cx="42068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6011863" y="5445125"/>
            <a:ext cx="441325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0000FF"/>
                </a:solidFill>
              </a:rPr>
              <a:t>А</a:t>
            </a:r>
            <a:endParaRPr lang="ru-RU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6659563" y="5445125"/>
            <a:ext cx="401637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7308850" y="5445125"/>
            <a:ext cx="40163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F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7956550" y="5453063"/>
            <a:ext cx="377825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Comic Sans MS" pitchFamily="66" charset="0"/>
              </a:rPr>
              <a:t>I</a:t>
            </a:r>
            <a:endParaRPr lang="ru-RU" sz="2800" b="1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34 -0.0331 L 0.41909 -0.31644 " pathEditMode="relative" ptsTypes="AA">
                                      <p:cBhvr>
                                        <p:cTn id="6" dur="20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08 -0.04745 L 0.25938 -0.56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1 -0.03773 L 0.18836 -0.46828 " pathEditMode="relative" ptsTypes="AA">
                                      <p:cBhvr>
                                        <p:cTn id="26" dur="2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6 L 0.03142 -0.3886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4838 L -0.04548 -0.1428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-0.04838 L -0.18611 -0.2277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8" grpId="0" animBg="1"/>
      <p:bldP spid="5159" grpId="0" animBg="1"/>
      <p:bldP spid="5160" grpId="0" animBg="1"/>
      <p:bldP spid="5161" grpId="0" animBg="1"/>
      <p:bldP spid="5162" grpId="0" animBg="1"/>
      <p:bldP spid="5163" grpId="0" animBg="1"/>
      <p:bldP spid="5164" grpId="0" animBg="1"/>
      <p:bldP spid="5165" grpId="0" animBg="1"/>
      <p:bldP spid="51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C0099"/>
                </a:solidFill>
                <a:latin typeface="Comic Sans MS" pitchFamily="66" charset="0"/>
              </a:rPr>
              <a:t>НАЙДИТЕ ОШИБКУ</a:t>
            </a:r>
          </a:p>
        </p:txBody>
      </p:sp>
      <p:graphicFrame>
        <p:nvGraphicFramePr>
          <p:cNvPr id="27772" name="Group 124"/>
          <p:cNvGraphicFramePr>
            <a:graphicFrameLocks noGrp="1"/>
          </p:cNvGraphicFramePr>
          <p:nvPr>
            <p:ph sz="half" idx="1"/>
          </p:nvPr>
        </p:nvGraphicFramePr>
        <p:xfrm>
          <a:off x="457200" y="1196975"/>
          <a:ext cx="8218488" cy="4824414"/>
        </p:xfrm>
        <a:graphic>
          <a:graphicData uri="http://schemas.openxmlformats.org/drawingml/2006/table">
            <a:tbl>
              <a:tblPr/>
              <a:tblGrid>
                <a:gridCol w="4110038"/>
                <a:gridCol w="410845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7" name="Text Box 8"/>
          <p:cNvSpPr txBox="1">
            <a:spLocks noChangeArrowheads="1"/>
          </p:cNvSpPr>
          <p:nvPr/>
        </p:nvSpPr>
        <p:spPr bwMode="auto">
          <a:xfrm>
            <a:off x="468313" y="2152650"/>
            <a:ext cx="741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68" name="Text Box 9"/>
          <p:cNvSpPr txBox="1">
            <a:spLocks noChangeArrowheads="1"/>
          </p:cNvSpPr>
          <p:nvPr/>
        </p:nvSpPr>
        <p:spPr bwMode="auto">
          <a:xfrm>
            <a:off x="2392363" y="1431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69" name="Rectangle 36"/>
          <p:cNvSpPr>
            <a:spLocks noChangeArrowheads="1"/>
          </p:cNvSpPr>
          <p:nvPr/>
        </p:nvSpPr>
        <p:spPr bwMode="auto">
          <a:xfrm>
            <a:off x="971550" y="1341438"/>
            <a:ext cx="316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66"/>
                </a:solidFill>
              </a:rPr>
              <a:t>последовательное</a:t>
            </a:r>
          </a:p>
        </p:txBody>
      </p:sp>
      <p:sp>
        <p:nvSpPr>
          <p:cNvPr id="1070" name="Rectangle 37"/>
          <p:cNvSpPr>
            <a:spLocks noChangeArrowheads="1"/>
          </p:cNvSpPr>
          <p:nvPr/>
        </p:nvSpPr>
        <p:spPr bwMode="auto">
          <a:xfrm>
            <a:off x="5003800" y="1268413"/>
            <a:ext cx="235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66"/>
                </a:solidFill>
              </a:rPr>
              <a:t>параллельное</a:t>
            </a:r>
          </a:p>
        </p:txBody>
      </p:sp>
      <p:grpSp>
        <p:nvGrpSpPr>
          <p:cNvPr id="1071" name="Group 38"/>
          <p:cNvGrpSpPr>
            <a:grpSpLocks/>
          </p:cNvGrpSpPr>
          <p:nvPr/>
        </p:nvGrpSpPr>
        <p:grpSpPr bwMode="auto">
          <a:xfrm>
            <a:off x="8027988" y="2276475"/>
            <a:ext cx="46037" cy="49213"/>
            <a:chOff x="2699" y="1479"/>
            <a:chExt cx="2540" cy="318"/>
          </a:xfrm>
        </p:grpSpPr>
        <p:grpSp>
          <p:nvGrpSpPr>
            <p:cNvPr id="1116" name="Group 39"/>
            <p:cNvGrpSpPr>
              <a:grpSpLocks/>
            </p:cNvGrpSpPr>
            <p:nvPr/>
          </p:nvGrpSpPr>
          <p:grpSpPr bwMode="auto">
            <a:xfrm>
              <a:off x="2699" y="1525"/>
              <a:ext cx="2540" cy="226"/>
              <a:chOff x="1973" y="2750"/>
              <a:chExt cx="2540" cy="226"/>
            </a:xfrm>
          </p:grpSpPr>
          <p:grpSp>
            <p:nvGrpSpPr>
              <p:cNvPr id="1117" name="Group 40"/>
              <p:cNvGrpSpPr>
                <a:grpSpLocks/>
              </p:cNvGrpSpPr>
              <p:nvPr/>
            </p:nvGrpSpPr>
            <p:grpSpPr bwMode="auto">
              <a:xfrm>
                <a:off x="1973" y="2750"/>
                <a:ext cx="757" cy="226"/>
                <a:chOff x="1202" y="2750"/>
                <a:chExt cx="757" cy="226"/>
              </a:xfrm>
            </p:grpSpPr>
            <p:grpSp>
              <p:nvGrpSpPr>
                <p:cNvPr id="1129" name="Group 41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3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3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0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18" name="Group 45"/>
              <p:cNvGrpSpPr>
                <a:grpSpLocks/>
              </p:cNvGrpSpPr>
              <p:nvPr/>
            </p:nvGrpSpPr>
            <p:grpSpPr bwMode="auto">
              <a:xfrm>
                <a:off x="2728" y="2750"/>
                <a:ext cx="757" cy="226"/>
                <a:chOff x="1202" y="2750"/>
                <a:chExt cx="757" cy="226"/>
              </a:xfrm>
            </p:grpSpPr>
            <p:grpSp>
              <p:nvGrpSpPr>
                <p:cNvPr id="1125" name="Group 46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27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2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6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19" name="Group 50"/>
              <p:cNvGrpSpPr>
                <a:grpSpLocks/>
              </p:cNvGrpSpPr>
              <p:nvPr/>
            </p:nvGrpSpPr>
            <p:grpSpPr bwMode="auto">
              <a:xfrm>
                <a:off x="3470" y="2750"/>
                <a:ext cx="757" cy="226"/>
                <a:chOff x="1202" y="2750"/>
                <a:chExt cx="757" cy="226"/>
              </a:xfrm>
            </p:grpSpPr>
            <p:grpSp>
              <p:nvGrpSpPr>
                <p:cNvPr id="1121" name="Group 51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23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24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120" name="Line 55"/>
              <p:cNvSpPr>
                <a:spLocks noChangeShapeType="1"/>
              </p:cNvSpPr>
              <p:nvPr/>
            </p:nvSpPr>
            <p:spPr bwMode="auto">
              <a:xfrm>
                <a:off x="4241" y="284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1040" name="Object 56"/>
            <p:cNvGraphicFramePr>
              <a:graphicFrameLocks noChangeAspect="1"/>
            </p:cNvGraphicFramePr>
            <p:nvPr/>
          </p:nvGraphicFramePr>
          <p:xfrm>
            <a:off x="2971" y="1479"/>
            <a:ext cx="499" cy="318"/>
          </p:xfrm>
          <a:graphic>
            <a:graphicData uri="http://schemas.openxmlformats.org/presentationml/2006/ole">
              <p:oleObj spid="_x0000_s1040" name="Формула" r:id="rId3" imgW="228600" imgH="241200" progId="Equation.3">
                <p:embed/>
              </p:oleObj>
            </a:graphicData>
          </a:graphic>
        </p:graphicFrame>
        <p:graphicFrame>
          <p:nvGraphicFramePr>
            <p:cNvPr id="1041" name="Object 57"/>
            <p:cNvGraphicFramePr>
              <a:graphicFrameLocks noChangeAspect="1"/>
            </p:cNvGraphicFramePr>
            <p:nvPr/>
          </p:nvGraphicFramePr>
          <p:xfrm>
            <a:off x="3787" y="1479"/>
            <a:ext cx="363" cy="273"/>
          </p:xfrm>
          <a:graphic>
            <a:graphicData uri="http://schemas.openxmlformats.org/presentationml/2006/ole">
              <p:oleObj spid="_x0000_s1041" name="Формула" r:id="rId4" imgW="190440" imgH="215640" progId="Equation.3">
                <p:embed/>
              </p:oleObj>
            </a:graphicData>
          </a:graphic>
        </p:graphicFrame>
        <p:graphicFrame>
          <p:nvGraphicFramePr>
            <p:cNvPr id="1042" name="Object 58"/>
            <p:cNvGraphicFramePr>
              <a:graphicFrameLocks noChangeAspect="1"/>
            </p:cNvGraphicFramePr>
            <p:nvPr/>
          </p:nvGraphicFramePr>
          <p:xfrm>
            <a:off x="4558" y="1480"/>
            <a:ext cx="249" cy="299"/>
          </p:xfrm>
          <a:graphic>
            <a:graphicData uri="http://schemas.openxmlformats.org/presentationml/2006/ole">
              <p:oleObj spid="_x0000_s1042" name="Формула" r:id="rId5" imgW="190440" imgH="228600" progId="Equation.3">
                <p:embed/>
              </p:oleObj>
            </a:graphicData>
          </a:graphic>
        </p:graphicFrame>
      </p:grpSp>
      <p:graphicFrame>
        <p:nvGraphicFramePr>
          <p:cNvPr id="27739" name="Object 91"/>
          <p:cNvGraphicFramePr>
            <a:graphicFrameLocks noChangeAspect="1"/>
          </p:cNvGraphicFramePr>
          <p:nvPr>
            <p:ph sz="quarter" idx="2"/>
          </p:nvPr>
        </p:nvGraphicFramePr>
        <p:xfrm>
          <a:off x="755650" y="3086100"/>
          <a:ext cx="3384550" cy="558800"/>
        </p:xfrm>
        <a:graphic>
          <a:graphicData uri="http://schemas.openxmlformats.org/presentationml/2006/ole">
            <p:oleObj spid="_x0000_s1026" name="Формула" r:id="rId6" imgW="1155600" imgH="228600" progId="Equation.3">
              <p:embed/>
            </p:oleObj>
          </a:graphicData>
        </a:graphic>
      </p:graphicFrame>
      <p:graphicFrame>
        <p:nvGraphicFramePr>
          <p:cNvPr id="27766" name="Object 118"/>
          <p:cNvGraphicFramePr>
            <a:graphicFrameLocks noChangeAspect="1"/>
          </p:cNvGraphicFramePr>
          <p:nvPr/>
        </p:nvGraphicFramePr>
        <p:xfrm>
          <a:off x="4859338" y="3068638"/>
          <a:ext cx="3313112" cy="573087"/>
        </p:xfrm>
        <a:graphic>
          <a:graphicData uri="http://schemas.openxmlformats.org/presentationml/2006/ole">
            <p:oleObj spid="_x0000_s1027" name="Формула" r:id="rId7" imgW="1117440" imgH="228600" progId="Equation.3">
              <p:embed/>
            </p:oleObj>
          </a:graphicData>
        </a:graphic>
      </p:graphicFrame>
      <p:graphicFrame>
        <p:nvGraphicFramePr>
          <p:cNvPr id="1028" name="Object 120"/>
          <p:cNvGraphicFramePr>
            <a:graphicFrameLocks noChangeAspect="1"/>
          </p:cNvGraphicFramePr>
          <p:nvPr/>
        </p:nvGraphicFramePr>
        <p:xfrm>
          <a:off x="755650" y="3860800"/>
          <a:ext cx="3384550" cy="515938"/>
        </p:xfrm>
        <a:graphic>
          <a:graphicData uri="http://schemas.openxmlformats.org/presentationml/2006/ole">
            <p:oleObj spid="_x0000_s1028" name="Формула" r:id="rId8" imgW="1054080" imgH="228600" progId="Equation.3">
              <p:embed/>
            </p:oleObj>
          </a:graphicData>
        </a:graphic>
      </p:graphicFrame>
      <p:graphicFrame>
        <p:nvGraphicFramePr>
          <p:cNvPr id="1029" name="Object 121"/>
          <p:cNvGraphicFramePr>
            <a:graphicFrameLocks noChangeAspect="1"/>
          </p:cNvGraphicFramePr>
          <p:nvPr/>
        </p:nvGraphicFramePr>
        <p:xfrm>
          <a:off x="4932363" y="3644900"/>
          <a:ext cx="3240087" cy="863600"/>
        </p:xfrm>
        <a:graphic>
          <a:graphicData uri="http://schemas.openxmlformats.org/presentationml/2006/ole">
            <p:oleObj spid="_x0000_s1029" name="Формула" r:id="rId9" imgW="1180800" imgH="431640" progId="Equation.3">
              <p:embed/>
            </p:oleObj>
          </a:graphicData>
        </a:graphic>
      </p:graphicFrame>
      <p:graphicFrame>
        <p:nvGraphicFramePr>
          <p:cNvPr id="27771" name="Object 123"/>
          <p:cNvGraphicFramePr>
            <a:graphicFrameLocks noChangeAspect="1"/>
          </p:cNvGraphicFramePr>
          <p:nvPr/>
        </p:nvGraphicFramePr>
        <p:xfrm>
          <a:off x="1403350" y="4581525"/>
          <a:ext cx="1728788" cy="863600"/>
        </p:xfrm>
        <a:graphic>
          <a:graphicData uri="http://schemas.openxmlformats.org/presentationml/2006/ole">
            <p:oleObj spid="_x0000_s1030" name="Формула" r:id="rId10" imgW="520560" imgH="393480" progId="Equation.3">
              <p:embed/>
            </p:oleObj>
          </a:graphicData>
        </a:graphic>
      </p:graphicFrame>
      <p:graphicFrame>
        <p:nvGraphicFramePr>
          <p:cNvPr id="27773" name="Object 125"/>
          <p:cNvGraphicFramePr>
            <a:graphicFrameLocks noChangeAspect="1"/>
          </p:cNvGraphicFramePr>
          <p:nvPr/>
        </p:nvGraphicFramePr>
        <p:xfrm>
          <a:off x="5435600" y="4724400"/>
          <a:ext cx="2087563" cy="647700"/>
        </p:xfrm>
        <a:graphic>
          <a:graphicData uri="http://schemas.openxmlformats.org/presentationml/2006/ole">
            <p:oleObj spid="_x0000_s1031" name="Формула" r:id="rId11" imgW="698400" imgH="228600" progId="Equation.3">
              <p:embed/>
            </p:oleObj>
          </a:graphicData>
        </a:graphic>
      </p:graphicFrame>
      <p:graphicFrame>
        <p:nvGraphicFramePr>
          <p:cNvPr id="1032" name="Object 126"/>
          <p:cNvGraphicFramePr>
            <a:graphicFrameLocks noChangeAspect="1"/>
          </p:cNvGraphicFramePr>
          <p:nvPr/>
        </p:nvGraphicFramePr>
        <p:xfrm>
          <a:off x="827088" y="5445125"/>
          <a:ext cx="3240087" cy="576263"/>
        </p:xfrm>
        <a:graphic>
          <a:graphicData uri="http://schemas.openxmlformats.org/presentationml/2006/ole">
            <p:oleObj spid="_x0000_s1032" name="Формула" r:id="rId12" imgW="977760" imgH="228600" progId="Equation.3">
              <p:embed/>
            </p:oleObj>
          </a:graphicData>
        </a:graphic>
      </p:graphicFrame>
      <p:graphicFrame>
        <p:nvGraphicFramePr>
          <p:cNvPr id="1033" name="Object 127"/>
          <p:cNvGraphicFramePr>
            <a:graphicFrameLocks noChangeAspect="1"/>
          </p:cNvGraphicFramePr>
          <p:nvPr/>
        </p:nvGraphicFramePr>
        <p:xfrm>
          <a:off x="5076825" y="5445125"/>
          <a:ext cx="3022600" cy="525463"/>
        </p:xfrm>
        <a:graphic>
          <a:graphicData uri="http://schemas.openxmlformats.org/presentationml/2006/ole">
            <p:oleObj spid="_x0000_s1033" name="Формула" r:id="rId13" imgW="939600" imgH="228600" progId="Equation.3">
              <p:embed/>
            </p:oleObj>
          </a:graphicData>
        </a:graphic>
      </p:graphicFrame>
      <p:pic>
        <p:nvPicPr>
          <p:cNvPr id="1072" name="Picture 12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19925" y="-171450"/>
            <a:ext cx="212407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84"/>
          <p:cNvGrpSpPr>
            <a:grpSpLocks/>
          </p:cNvGrpSpPr>
          <p:nvPr/>
        </p:nvGrpSpPr>
        <p:grpSpPr bwMode="auto">
          <a:xfrm>
            <a:off x="1403350" y="1700213"/>
            <a:ext cx="2160588" cy="1225550"/>
            <a:chOff x="2835" y="2341"/>
            <a:chExt cx="1361" cy="772"/>
          </a:xfrm>
        </p:grpSpPr>
        <p:grpSp>
          <p:nvGrpSpPr>
            <p:cNvPr id="1096" name="Group 185"/>
            <p:cNvGrpSpPr>
              <a:grpSpLocks/>
            </p:cNvGrpSpPr>
            <p:nvPr/>
          </p:nvGrpSpPr>
          <p:grpSpPr bwMode="auto">
            <a:xfrm>
              <a:off x="2835" y="2341"/>
              <a:ext cx="1361" cy="772"/>
              <a:chOff x="4105" y="2387"/>
              <a:chExt cx="1361" cy="772"/>
            </a:xfrm>
          </p:grpSpPr>
          <p:grpSp>
            <p:nvGrpSpPr>
              <p:cNvPr id="1099" name="Group 186"/>
              <p:cNvGrpSpPr>
                <a:grpSpLocks/>
              </p:cNvGrpSpPr>
              <p:nvPr/>
            </p:nvGrpSpPr>
            <p:grpSpPr bwMode="auto">
              <a:xfrm>
                <a:off x="4105" y="2432"/>
                <a:ext cx="1361" cy="727"/>
                <a:chOff x="839" y="3067"/>
                <a:chExt cx="1361" cy="727"/>
              </a:xfrm>
            </p:grpSpPr>
            <p:grpSp>
              <p:nvGrpSpPr>
                <p:cNvPr id="1100" name="Group 187"/>
                <p:cNvGrpSpPr>
                  <a:grpSpLocks/>
                </p:cNvGrpSpPr>
                <p:nvPr/>
              </p:nvGrpSpPr>
              <p:grpSpPr bwMode="auto">
                <a:xfrm>
                  <a:off x="975" y="3067"/>
                  <a:ext cx="1088" cy="182"/>
                  <a:chOff x="975" y="3067"/>
                  <a:chExt cx="1088" cy="182"/>
                </a:xfrm>
              </p:grpSpPr>
              <p:sp>
                <p:nvSpPr>
                  <p:cNvPr id="1113" name="Rectangle 188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14" name="Line 1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5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01" name="Group 191"/>
                <p:cNvGrpSpPr>
                  <a:grpSpLocks/>
                </p:cNvGrpSpPr>
                <p:nvPr/>
              </p:nvGrpSpPr>
              <p:grpSpPr bwMode="auto">
                <a:xfrm>
                  <a:off x="975" y="3339"/>
                  <a:ext cx="1088" cy="182"/>
                  <a:chOff x="975" y="3067"/>
                  <a:chExt cx="1088" cy="182"/>
                </a:xfrm>
              </p:grpSpPr>
              <p:sp>
                <p:nvSpPr>
                  <p:cNvPr id="1110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11" name="Line 1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2" name="Line 1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02" name="Group 195"/>
                <p:cNvGrpSpPr>
                  <a:grpSpLocks/>
                </p:cNvGrpSpPr>
                <p:nvPr/>
              </p:nvGrpSpPr>
              <p:grpSpPr bwMode="auto">
                <a:xfrm>
                  <a:off x="975" y="3612"/>
                  <a:ext cx="1088" cy="182"/>
                  <a:chOff x="975" y="3067"/>
                  <a:chExt cx="1088" cy="182"/>
                </a:xfrm>
              </p:grpSpPr>
              <p:sp>
                <p:nvSpPr>
                  <p:cNvPr id="1107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08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9" name="Line 1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03" name="Line 199"/>
                <p:cNvSpPr>
                  <a:spLocks noChangeShapeType="1"/>
                </p:cNvSpPr>
                <p:nvPr/>
              </p:nvSpPr>
              <p:spPr bwMode="auto">
                <a:xfrm>
                  <a:off x="975" y="3158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4" name="Line 200"/>
                <p:cNvSpPr>
                  <a:spLocks noChangeShapeType="1"/>
                </p:cNvSpPr>
                <p:nvPr/>
              </p:nvSpPr>
              <p:spPr bwMode="auto">
                <a:xfrm>
                  <a:off x="2064" y="3163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5" name="Line 201"/>
                <p:cNvSpPr>
                  <a:spLocks noChangeShapeType="1"/>
                </p:cNvSpPr>
                <p:nvPr/>
              </p:nvSpPr>
              <p:spPr bwMode="auto">
                <a:xfrm flipH="1">
                  <a:off x="839" y="3430"/>
                  <a:ext cx="1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6" name="Line 202"/>
                <p:cNvSpPr>
                  <a:spLocks noChangeShapeType="1"/>
                </p:cNvSpPr>
                <p:nvPr/>
              </p:nvSpPr>
              <p:spPr bwMode="auto">
                <a:xfrm>
                  <a:off x="2064" y="3430"/>
                  <a:ext cx="1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aphicFrame>
            <p:nvGraphicFramePr>
              <p:cNvPr id="1037" name="Object 203"/>
              <p:cNvGraphicFramePr>
                <a:graphicFrameLocks noChangeAspect="1"/>
              </p:cNvGraphicFramePr>
              <p:nvPr/>
            </p:nvGraphicFramePr>
            <p:xfrm>
              <a:off x="4604" y="2387"/>
              <a:ext cx="307" cy="227"/>
            </p:xfrm>
            <a:graphic>
              <a:graphicData uri="http://schemas.openxmlformats.org/presentationml/2006/ole">
                <p:oleObj spid="_x0000_s1037" name="Формула" r:id="rId15" imgW="177480" imgH="215640" progId="Equation.3">
                  <p:embed/>
                </p:oleObj>
              </a:graphicData>
            </a:graphic>
          </p:graphicFrame>
          <p:graphicFrame>
            <p:nvGraphicFramePr>
              <p:cNvPr id="1038" name="Object 204"/>
              <p:cNvGraphicFramePr>
                <a:graphicFrameLocks noChangeAspect="1"/>
              </p:cNvGraphicFramePr>
              <p:nvPr/>
            </p:nvGraphicFramePr>
            <p:xfrm>
              <a:off x="4649" y="2659"/>
              <a:ext cx="199" cy="226"/>
            </p:xfrm>
            <a:graphic>
              <a:graphicData uri="http://schemas.openxmlformats.org/presentationml/2006/ole">
                <p:oleObj spid="_x0000_s1038" name="Формула" r:id="rId16" imgW="190440" imgH="215640" progId="Equation.3">
                  <p:embed/>
                </p:oleObj>
              </a:graphicData>
            </a:graphic>
          </p:graphicFrame>
          <p:graphicFrame>
            <p:nvGraphicFramePr>
              <p:cNvPr id="1039" name="Object 205"/>
              <p:cNvGraphicFramePr>
                <a:graphicFrameLocks noChangeAspect="1"/>
              </p:cNvGraphicFramePr>
              <p:nvPr/>
            </p:nvGraphicFramePr>
            <p:xfrm>
              <a:off x="4649" y="2931"/>
              <a:ext cx="189" cy="227"/>
            </p:xfrm>
            <a:graphic>
              <a:graphicData uri="http://schemas.openxmlformats.org/presentationml/2006/ole">
                <p:oleObj spid="_x0000_s1039" name="Формула" r:id="rId17" imgW="190440" imgH="228600" progId="Equation.3">
                  <p:embed/>
                </p:oleObj>
              </a:graphicData>
            </a:graphic>
          </p:graphicFrame>
        </p:grpSp>
        <p:sp>
          <p:nvSpPr>
            <p:cNvPr id="1097" name="Oval 206"/>
            <p:cNvSpPr>
              <a:spLocks noChangeArrowheads="1"/>
            </p:cNvSpPr>
            <p:nvPr/>
          </p:nvSpPr>
          <p:spPr bwMode="auto">
            <a:xfrm>
              <a:off x="2925" y="2704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8" name="Oval 207"/>
            <p:cNvSpPr>
              <a:spLocks noChangeArrowheads="1"/>
            </p:cNvSpPr>
            <p:nvPr/>
          </p:nvSpPr>
          <p:spPr bwMode="auto">
            <a:xfrm>
              <a:off x="4014" y="2704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208"/>
          <p:cNvGrpSpPr>
            <a:grpSpLocks/>
          </p:cNvGrpSpPr>
          <p:nvPr/>
        </p:nvGrpSpPr>
        <p:grpSpPr bwMode="auto">
          <a:xfrm>
            <a:off x="2843213" y="2205038"/>
            <a:ext cx="5780087" cy="504825"/>
            <a:chOff x="1325" y="3022"/>
            <a:chExt cx="3641" cy="318"/>
          </a:xfrm>
        </p:grpSpPr>
        <p:sp>
          <p:nvSpPr>
            <p:cNvPr id="1075" name="Text Box 209"/>
            <p:cNvSpPr txBox="1">
              <a:spLocks noChangeArrowheads="1"/>
            </p:cNvSpPr>
            <p:nvPr/>
          </p:nvSpPr>
          <p:spPr bwMode="auto">
            <a:xfrm>
              <a:off x="1325" y="3080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grpSp>
          <p:nvGrpSpPr>
            <p:cNvPr id="1076" name="Group 210"/>
            <p:cNvGrpSpPr>
              <a:grpSpLocks/>
            </p:cNvGrpSpPr>
            <p:nvPr/>
          </p:nvGrpSpPr>
          <p:grpSpPr bwMode="auto">
            <a:xfrm>
              <a:off x="2426" y="3022"/>
              <a:ext cx="2540" cy="318"/>
              <a:chOff x="2699" y="1479"/>
              <a:chExt cx="2540" cy="318"/>
            </a:xfrm>
          </p:grpSpPr>
          <p:grpSp>
            <p:nvGrpSpPr>
              <p:cNvPr id="1079" name="Group 211"/>
              <p:cNvGrpSpPr>
                <a:grpSpLocks/>
              </p:cNvGrpSpPr>
              <p:nvPr/>
            </p:nvGrpSpPr>
            <p:grpSpPr bwMode="auto">
              <a:xfrm>
                <a:off x="2699" y="1525"/>
                <a:ext cx="2540" cy="226"/>
                <a:chOff x="1973" y="2750"/>
                <a:chExt cx="2540" cy="226"/>
              </a:xfrm>
            </p:grpSpPr>
            <p:grpSp>
              <p:nvGrpSpPr>
                <p:cNvPr id="1080" name="Group 212"/>
                <p:cNvGrpSpPr>
                  <a:grpSpLocks/>
                </p:cNvGrpSpPr>
                <p:nvPr/>
              </p:nvGrpSpPr>
              <p:grpSpPr bwMode="auto">
                <a:xfrm>
                  <a:off x="1973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92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94" name="Rectangle 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93" name="Line 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81" name="Group 217"/>
                <p:cNvGrpSpPr>
                  <a:grpSpLocks/>
                </p:cNvGrpSpPr>
                <p:nvPr/>
              </p:nvGrpSpPr>
              <p:grpSpPr bwMode="auto">
                <a:xfrm>
                  <a:off x="2728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88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90" name="Rectangle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1" name="Line 2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9" name="Line 2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82" name="Group 222"/>
                <p:cNvGrpSpPr>
                  <a:grpSpLocks/>
                </p:cNvGrpSpPr>
                <p:nvPr/>
              </p:nvGrpSpPr>
              <p:grpSpPr bwMode="auto">
                <a:xfrm>
                  <a:off x="3470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84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86" name="Rectangle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7" name="Line 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5" name="Line 2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83" name="Line 227"/>
                <p:cNvSpPr>
                  <a:spLocks noChangeShapeType="1"/>
                </p:cNvSpPr>
                <p:nvPr/>
              </p:nvSpPr>
              <p:spPr bwMode="auto">
                <a:xfrm>
                  <a:off x="4241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aphicFrame>
            <p:nvGraphicFramePr>
              <p:cNvPr id="1034" name="Object 228"/>
              <p:cNvGraphicFramePr>
                <a:graphicFrameLocks noChangeAspect="1"/>
              </p:cNvGraphicFramePr>
              <p:nvPr/>
            </p:nvGraphicFramePr>
            <p:xfrm>
              <a:off x="2971" y="1479"/>
              <a:ext cx="499" cy="318"/>
            </p:xfrm>
            <a:graphic>
              <a:graphicData uri="http://schemas.openxmlformats.org/presentationml/2006/ole">
                <p:oleObj spid="_x0000_s1034" name="Формула" r:id="rId18" imgW="228600" imgH="241200" progId="Equation.3">
                  <p:embed/>
                </p:oleObj>
              </a:graphicData>
            </a:graphic>
          </p:graphicFrame>
          <p:graphicFrame>
            <p:nvGraphicFramePr>
              <p:cNvPr id="1035" name="Object 229"/>
              <p:cNvGraphicFramePr>
                <a:graphicFrameLocks noChangeAspect="1"/>
              </p:cNvGraphicFramePr>
              <p:nvPr/>
            </p:nvGraphicFramePr>
            <p:xfrm>
              <a:off x="3787" y="1479"/>
              <a:ext cx="363" cy="273"/>
            </p:xfrm>
            <a:graphic>
              <a:graphicData uri="http://schemas.openxmlformats.org/presentationml/2006/ole">
                <p:oleObj spid="_x0000_s1035" name="Формула" r:id="rId19" imgW="190440" imgH="215640" progId="Equation.3">
                  <p:embed/>
                </p:oleObj>
              </a:graphicData>
            </a:graphic>
          </p:graphicFrame>
          <p:graphicFrame>
            <p:nvGraphicFramePr>
              <p:cNvPr id="1036" name="Object 230"/>
              <p:cNvGraphicFramePr>
                <a:graphicFrameLocks noChangeAspect="1"/>
              </p:cNvGraphicFramePr>
              <p:nvPr/>
            </p:nvGraphicFramePr>
            <p:xfrm>
              <a:off x="4558" y="1480"/>
              <a:ext cx="249" cy="299"/>
            </p:xfrm>
            <a:graphic>
              <a:graphicData uri="http://schemas.openxmlformats.org/presentationml/2006/ole">
                <p:oleObj spid="_x0000_s1036" name="Формула" r:id="rId20" imgW="190440" imgH="228600" progId="Equation.3">
                  <p:embed/>
                </p:oleObj>
              </a:graphicData>
            </a:graphic>
          </p:graphicFrame>
        </p:grpSp>
        <p:sp>
          <p:nvSpPr>
            <p:cNvPr id="1077" name="Oval 231"/>
            <p:cNvSpPr>
              <a:spLocks noChangeArrowheads="1"/>
            </p:cNvSpPr>
            <p:nvPr/>
          </p:nvSpPr>
          <p:spPr bwMode="auto">
            <a:xfrm>
              <a:off x="3288" y="3113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8" name="Oval 232"/>
            <p:cNvSpPr>
              <a:spLocks noChangeArrowheads="1"/>
            </p:cNvSpPr>
            <p:nvPr/>
          </p:nvSpPr>
          <p:spPr bwMode="auto">
            <a:xfrm>
              <a:off x="4014" y="3113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25 0.00532 L 0.43125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983 0.0051 L -0.44983 0.0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68 -0.00116 L 0.45868 -0.001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99 0.00046 L -0.43299 0.000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7 1.48148E-6 L 0.46267 1.48148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 -0.00509 L -0.429 -0.0050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CC0099"/>
                </a:solidFill>
              </a:rPr>
              <a:t>Укажите, на каких электрических схемах элементы соединены параллельно, а на каких – последовательно.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9338" y="1989138"/>
            <a:ext cx="4033837" cy="15113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Параллельно: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1), 3)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Последовательно: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 2)</a:t>
            </a:r>
            <a:endParaRPr lang="ru-RU" sz="2400" b="1" i="1" smtClean="0"/>
          </a:p>
        </p:txBody>
      </p:sp>
      <p:grpSp>
        <p:nvGrpSpPr>
          <p:cNvPr id="16388" name="Group 33"/>
          <p:cNvGrpSpPr>
            <a:grpSpLocks/>
          </p:cNvGrpSpPr>
          <p:nvPr/>
        </p:nvGrpSpPr>
        <p:grpSpPr bwMode="auto">
          <a:xfrm>
            <a:off x="755650" y="1557338"/>
            <a:ext cx="3527425" cy="1512887"/>
            <a:chOff x="839" y="1253"/>
            <a:chExt cx="2222" cy="953"/>
          </a:xfrm>
        </p:grpSpPr>
        <p:grpSp>
          <p:nvGrpSpPr>
            <p:cNvPr id="16489" name="Group 26"/>
            <p:cNvGrpSpPr>
              <a:grpSpLocks/>
            </p:cNvGrpSpPr>
            <p:nvPr/>
          </p:nvGrpSpPr>
          <p:grpSpPr bwMode="auto">
            <a:xfrm>
              <a:off x="1746" y="1434"/>
              <a:ext cx="1315" cy="772"/>
              <a:chOff x="930" y="1570"/>
              <a:chExt cx="1315" cy="772"/>
            </a:xfrm>
          </p:grpSpPr>
          <p:grpSp>
            <p:nvGrpSpPr>
              <p:cNvPr id="16496" name="Group 11"/>
              <p:cNvGrpSpPr>
                <a:grpSpLocks/>
              </p:cNvGrpSpPr>
              <p:nvPr/>
            </p:nvGrpSpPr>
            <p:grpSpPr bwMode="auto">
              <a:xfrm>
                <a:off x="930" y="1570"/>
                <a:ext cx="363" cy="772"/>
                <a:chOff x="2200" y="2205"/>
                <a:chExt cx="363" cy="772"/>
              </a:xfrm>
            </p:grpSpPr>
            <p:grpSp>
              <p:nvGrpSpPr>
                <p:cNvPr id="16511" name="Group 7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14" name="Oval 4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15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16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12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13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97" name="Group 12"/>
              <p:cNvGrpSpPr>
                <a:grpSpLocks/>
              </p:cNvGrpSpPr>
              <p:nvPr/>
            </p:nvGrpSpPr>
            <p:grpSpPr bwMode="auto">
              <a:xfrm>
                <a:off x="1383" y="1570"/>
                <a:ext cx="363" cy="772"/>
                <a:chOff x="2200" y="2205"/>
                <a:chExt cx="363" cy="772"/>
              </a:xfrm>
            </p:grpSpPr>
            <p:grpSp>
              <p:nvGrpSpPr>
                <p:cNvPr id="16505" name="Group 13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0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0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10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06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07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98" name="Group 19"/>
              <p:cNvGrpSpPr>
                <a:grpSpLocks/>
              </p:cNvGrpSpPr>
              <p:nvPr/>
            </p:nvGrpSpPr>
            <p:grpSpPr bwMode="auto">
              <a:xfrm>
                <a:off x="1882" y="1570"/>
                <a:ext cx="363" cy="772"/>
                <a:chOff x="2200" y="2205"/>
                <a:chExt cx="363" cy="772"/>
              </a:xfrm>
            </p:grpSpPr>
            <p:grpSp>
              <p:nvGrpSpPr>
                <p:cNvPr id="16499" name="Group 20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0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0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04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0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0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6490" name="Line 27"/>
            <p:cNvSpPr>
              <a:spLocks noChangeShapeType="1"/>
            </p:cNvSpPr>
            <p:nvPr/>
          </p:nvSpPr>
          <p:spPr bwMode="auto">
            <a:xfrm flipH="1">
              <a:off x="1519" y="1434"/>
              <a:ext cx="136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1" name="Line 28"/>
            <p:cNvSpPr>
              <a:spLocks noChangeShapeType="1"/>
            </p:cNvSpPr>
            <p:nvPr/>
          </p:nvSpPr>
          <p:spPr bwMode="auto">
            <a:xfrm flipH="1">
              <a:off x="839" y="2205"/>
              <a:ext cx="20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2" name="Line 29"/>
            <p:cNvSpPr>
              <a:spLocks noChangeShapeType="1"/>
            </p:cNvSpPr>
            <p:nvPr/>
          </p:nvSpPr>
          <p:spPr bwMode="auto">
            <a:xfrm flipV="1">
              <a:off x="839" y="1434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3" name="Line 30"/>
            <p:cNvSpPr>
              <a:spLocks noChangeShapeType="1"/>
            </p:cNvSpPr>
            <p:nvPr/>
          </p:nvSpPr>
          <p:spPr bwMode="auto">
            <a:xfrm>
              <a:off x="839" y="1434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4" name="Line 31"/>
            <p:cNvSpPr>
              <a:spLocks noChangeShapeType="1"/>
            </p:cNvSpPr>
            <p:nvPr/>
          </p:nvSpPr>
          <p:spPr bwMode="auto">
            <a:xfrm>
              <a:off x="1519" y="1253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5" name="Line 32"/>
            <p:cNvSpPr>
              <a:spLocks noChangeShapeType="1"/>
            </p:cNvSpPr>
            <p:nvPr/>
          </p:nvSpPr>
          <p:spPr bwMode="auto">
            <a:xfrm>
              <a:off x="1429" y="134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9" name="Rectangle 35"/>
          <p:cNvSpPr>
            <a:spLocks noChangeArrowheads="1"/>
          </p:cNvSpPr>
          <p:nvPr/>
        </p:nvSpPr>
        <p:spPr bwMode="auto">
          <a:xfrm>
            <a:off x="250825" y="1628775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0">
                <a:solidFill>
                  <a:srgbClr val="CC0099"/>
                </a:solidFill>
              </a:rPr>
              <a:t>1)</a:t>
            </a: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1835150" y="148431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+</a:t>
            </a:r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1331913" y="134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_</a:t>
            </a:r>
          </a:p>
        </p:txBody>
      </p:sp>
      <p:grpSp>
        <p:nvGrpSpPr>
          <p:cNvPr id="16392" name="Group 76"/>
          <p:cNvGrpSpPr>
            <a:grpSpLocks/>
          </p:cNvGrpSpPr>
          <p:nvPr/>
        </p:nvGrpSpPr>
        <p:grpSpPr bwMode="auto">
          <a:xfrm>
            <a:off x="827088" y="4365625"/>
            <a:ext cx="3313112" cy="1873250"/>
            <a:chOff x="657" y="2432"/>
            <a:chExt cx="2087" cy="1180"/>
          </a:xfrm>
        </p:grpSpPr>
        <p:grpSp>
          <p:nvGrpSpPr>
            <p:cNvPr id="16457" name="Group 39"/>
            <p:cNvGrpSpPr>
              <a:grpSpLocks/>
            </p:cNvGrpSpPr>
            <p:nvPr/>
          </p:nvGrpSpPr>
          <p:grpSpPr bwMode="auto">
            <a:xfrm rot="5400000">
              <a:off x="1349" y="2149"/>
              <a:ext cx="363" cy="930"/>
              <a:chOff x="2200" y="2205"/>
              <a:chExt cx="363" cy="772"/>
            </a:xfrm>
          </p:grpSpPr>
          <p:grpSp>
            <p:nvGrpSpPr>
              <p:cNvPr id="16483" name="Group 40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86" name="Oval 41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87" name="Line 42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88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84" name="Line 44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5" name="Line 45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58" name="Group 46"/>
            <p:cNvGrpSpPr>
              <a:grpSpLocks/>
            </p:cNvGrpSpPr>
            <p:nvPr/>
          </p:nvGrpSpPr>
          <p:grpSpPr bwMode="auto">
            <a:xfrm>
              <a:off x="2381" y="2614"/>
              <a:ext cx="363" cy="828"/>
              <a:chOff x="2200" y="2205"/>
              <a:chExt cx="363" cy="772"/>
            </a:xfrm>
          </p:grpSpPr>
          <p:grpSp>
            <p:nvGrpSpPr>
              <p:cNvPr id="16477" name="Group 47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80" name="Oval 48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81" name="Line 49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82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78" name="Line 51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9" name="Line 52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59" name="Group 53"/>
            <p:cNvGrpSpPr>
              <a:grpSpLocks/>
            </p:cNvGrpSpPr>
            <p:nvPr/>
          </p:nvGrpSpPr>
          <p:grpSpPr bwMode="auto">
            <a:xfrm rot="5400000">
              <a:off x="1519" y="2977"/>
              <a:ext cx="363" cy="907"/>
              <a:chOff x="2200" y="2205"/>
              <a:chExt cx="363" cy="772"/>
            </a:xfrm>
          </p:grpSpPr>
          <p:grpSp>
            <p:nvGrpSpPr>
              <p:cNvPr id="16471" name="Group 54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74" name="Oval 55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75" name="Line 56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76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72" name="Line 58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3" name="Line 59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60" name="Line 60"/>
            <p:cNvSpPr>
              <a:spLocks noChangeShapeType="1"/>
            </p:cNvSpPr>
            <p:nvPr/>
          </p:nvSpPr>
          <p:spPr bwMode="auto">
            <a:xfrm>
              <a:off x="1973" y="2614"/>
              <a:ext cx="58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1" name="Line 61"/>
            <p:cNvSpPr>
              <a:spLocks noChangeShapeType="1"/>
            </p:cNvSpPr>
            <p:nvPr/>
          </p:nvSpPr>
          <p:spPr bwMode="auto">
            <a:xfrm>
              <a:off x="2154" y="343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2" name="Line 64"/>
            <p:cNvSpPr>
              <a:spLocks noChangeShapeType="1"/>
            </p:cNvSpPr>
            <p:nvPr/>
          </p:nvSpPr>
          <p:spPr bwMode="auto">
            <a:xfrm>
              <a:off x="2109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3" name="Line 66"/>
            <p:cNvSpPr>
              <a:spLocks noChangeShapeType="1"/>
            </p:cNvSpPr>
            <p:nvPr/>
          </p:nvSpPr>
          <p:spPr bwMode="auto">
            <a:xfrm>
              <a:off x="2109" y="343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4" name="Line 67"/>
            <p:cNvSpPr>
              <a:spLocks noChangeShapeType="1"/>
            </p:cNvSpPr>
            <p:nvPr/>
          </p:nvSpPr>
          <p:spPr bwMode="auto">
            <a:xfrm>
              <a:off x="2109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5" name="Line 68"/>
            <p:cNvSpPr>
              <a:spLocks noChangeShapeType="1"/>
            </p:cNvSpPr>
            <p:nvPr/>
          </p:nvSpPr>
          <p:spPr bwMode="auto">
            <a:xfrm>
              <a:off x="2154" y="3430"/>
              <a:ext cx="4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6" name="Line 69"/>
            <p:cNvSpPr>
              <a:spLocks noChangeShapeType="1"/>
            </p:cNvSpPr>
            <p:nvPr/>
          </p:nvSpPr>
          <p:spPr bwMode="auto">
            <a:xfrm>
              <a:off x="1247" y="338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Line 70"/>
            <p:cNvSpPr>
              <a:spLocks noChangeShapeType="1"/>
            </p:cNvSpPr>
            <p:nvPr/>
          </p:nvSpPr>
          <p:spPr bwMode="auto">
            <a:xfrm>
              <a:off x="1202" y="3294"/>
              <a:ext cx="0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8" name="Line 72"/>
            <p:cNvSpPr>
              <a:spLocks noChangeShapeType="1"/>
            </p:cNvSpPr>
            <p:nvPr/>
          </p:nvSpPr>
          <p:spPr bwMode="auto">
            <a:xfrm flipH="1">
              <a:off x="657" y="343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9" name="Line 74"/>
            <p:cNvSpPr>
              <a:spLocks noChangeShapeType="1"/>
            </p:cNvSpPr>
            <p:nvPr/>
          </p:nvSpPr>
          <p:spPr bwMode="auto">
            <a:xfrm flipV="1">
              <a:off x="657" y="2614"/>
              <a:ext cx="0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0" name="Line 75"/>
            <p:cNvSpPr>
              <a:spLocks noChangeShapeType="1"/>
            </p:cNvSpPr>
            <p:nvPr/>
          </p:nvSpPr>
          <p:spPr bwMode="auto">
            <a:xfrm>
              <a:off x="657" y="2614"/>
              <a:ext cx="4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93" name="Rectangle 77"/>
          <p:cNvSpPr>
            <a:spLocks noChangeArrowheads="1"/>
          </p:cNvSpPr>
          <p:nvPr/>
        </p:nvSpPr>
        <p:spPr bwMode="auto">
          <a:xfrm>
            <a:off x="323850" y="4292600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2)</a:t>
            </a:r>
          </a:p>
        </p:txBody>
      </p:sp>
      <p:grpSp>
        <p:nvGrpSpPr>
          <p:cNvPr id="16394" name="Group 136"/>
          <p:cNvGrpSpPr>
            <a:grpSpLocks/>
          </p:cNvGrpSpPr>
          <p:nvPr/>
        </p:nvGrpSpPr>
        <p:grpSpPr bwMode="auto">
          <a:xfrm>
            <a:off x="5867400" y="4437063"/>
            <a:ext cx="2305050" cy="2232025"/>
            <a:chOff x="3651" y="2478"/>
            <a:chExt cx="1452" cy="1406"/>
          </a:xfrm>
        </p:grpSpPr>
        <p:grpSp>
          <p:nvGrpSpPr>
            <p:cNvPr id="16423" name="Group 123"/>
            <p:cNvGrpSpPr>
              <a:grpSpLocks/>
            </p:cNvGrpSpPr>
            <p:nvPr/>
          </p:nvGrpSpPr>
          <p:grpSpPr bwMode="auto">
            <a:xfrm>
              <a:off x="3923" y="2840"/>
              <a:ext cx="907" cy="1044"/>
              <a:chOff x="3923" y="2840"/>
              <a:chExt cx="907" cy="1044"/>
            </a:xfrm>
          </p:grpSpPr>
          <p:grpSp>
            <p:nvGrpSpPr>
              <p:cNvPr id="16434" name="Group 78"/>
              <p:cNvGrpSpPr>
                <a:grpSpLocks/>
              </p:cNvGrpSpPr>
              <p:nvPr/>
            </p:nvGrpSpPr>
            <p:grpSpPr bwMode="auto">
              <a:xfrm rot="5400000">
                <a:off x="4218" y="2545"/>
                <a:ext cx="318" cy="907"/>
                <a:chOff x="2200" y="2205"/>
                <a:chExt cx="363" cy="772"/>
              </a:xfrm>
            </p:grpSpPr>
            <p:grpSp>
              <p:nvGrpSpPr>
                <p:cNvPr id="16451" name="Group 79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54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5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56" name="Line 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52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53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35" name="Group 106"/>
              <p:cNvGrpSpPr>
                <a:grpSpLocks/>
              </p:cNvGrpSpPr>
              <p:nvPr/>
            </p:nvGrpSpPr>
            <p:grpSpPr bwMode="auto">
              <a:xfrm rot="5400000">
                <a:off x="4218" y="2908"/>
                <a:ext cx="318" cy="907"/>
                <a:chOff x="2200" y="2205"/>
                <a:chExt cx="363" cy="772"/>
              </a:xfrm>
            </p:grpSpPr>
            <p:grpSp>
              <p:nvGrpSpPr>
                <p:cNvPr id="16445" name="Group 107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48" name="Oval 108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49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50" name="Line 1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46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7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36" name="Group 113"/>
              <p:cNvGrpSpPr>
                <a:grpSpLocks/>
              </p:cNvGrpSpPr>
              <p:nvPr/>
            </p:nvGrpSpPr>
            <p:grpSpPr bwMode="auto">
              <a:xfrm rot="5400000">
                <a:off x="4218" y="3271"/>
                <a:ext cx="318" cy="907"/>
                <a:chOff x="2200" y="2205"/>
                <a:chExt cx="363" cy="772"/>
              </a:xfrm>
            </p:grpSpPr>
            <p:grpSp>
              <p:nvGrpSpPr>
                <p:cNvPr id="16439" name="Group 114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42" name="Oval 115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43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44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40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1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37" name="Line 120"/>
              <p:cNvSpPr>
                <a:spLocks noChangeShapeType="1"/>
              </p:cNvSpPr>
              <p:nvPr/>
            </p:nvSpPr>
            <p:spPr bwMode="auto">
              <a:xfrm>
                <a:off x="3923" y="3022"/>
                <a:ext cx="0" cy="6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8" name="Line 121"/>
              <p:cNvSpPr>
                <a:spLocks noChangeShapeType="1"/>
              </p:cNvSpPr>
              <p:nvPr/>
            </p:nvSpPr>
            <p:spPr bwMode="auto">
              <a:xfrm>
                <a:off x="4830" y="3022"/>
                <a:ext cx="0" cy="6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24" name="Line 124"/>
            <p:cNvSpPr>
              <a:spLocks noChangeShapeType="1"/>
            </p:cNvSpPr>
            <p:nvPr/>
          </p:nvSpPr>
          <p:spPr bwMode="auto">
            <a:xfrm>
              <a:off x="3923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5" name="Line 127"/>
            <p:cNvSpPr>
              <a:spLocks noChangeShapeType="1"/>
            </p:cNvSpPr>
            <p:nvPr/>
          </p:nvSpPr>
          <p:spPr bwMode="auto">
            <a:xfrm>
              <a:off x="3923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6" name="Line 128"/>
            <p:cNvSpPr>
              <a:spLocks noChangeShapeType="1"/>
            </p:cNvSpPr>
            <p:nvPr/>
          </p:nvSpPr>
          <p:spPr bwMode="auto">
            <a:xfrm flipH="1">
              <a:off x="3651" y="333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7" name="Line 129"/>
            <p:cNvSpPr>
              <a:spLocks noChangeShapeType="1"/>
            </p:cNvSpPr>
            <p:nvPr/>
          </p:nvSpPr>
          <p:spPr bwMode="auto">
            <a:xfrm flipH="1">
              <a:off x="4830" y="333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8" name="Line 130"/>
            <p:cNvSpPr>
              <a:spLocks noChangeShapeType="1"/>
            </p:cNvSpPr>
            <p:nvPr/>
          </p:nvSpPr>
          <p:spPr bwMode="auto">
            <a:xfrm flipV="1">
              <a:off x="3651" y="261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9" name="Line 131"/>
            <p:cNvSpPr>
              <a:spLocks noChangeShapeType="1"/>
            </p:cNvSpPr>
            <p:nvPr/>
          </p:nvSpPr>
          <p:spPr bwMode="auto">
            <a:xfrm flipV="1">
              <a:off x="5103" y="261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0" name="Line 132"/>
            <p:cNvSpPr>
              <a:spLocks noChangeShapeType="1"/>
            </p:cNvSpPr>
            <p:nvPr/>
          </p:nvSpPr>
          <p:spPr bwMode="auto">
            <a:xfrm>
              <a:off x="3651" y="2614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1" name="Line 133"/>
            <p:cNvSpPr>
              <a:spLocks noChangeShapeType="1"/>
            </p:cNvSpPr>
            <p:nvPr/>
          </p:nvSpPr>
          <p:spPr bwMode="auto">
            <a:xfrm>
              <a:off x="4558" y="2568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2" name="Line 134"/>
            <p:cNvSpPr>
              <a:spLocks noChangeShapeType="1"/>
            </p:cNvSpPr>
            <p:nvPr/>
          </p:nvSpPr>
          <p:spPr bwMode="auto">
            <a:xfrm>
              <a:off x="4604" y="2478"/>
              <a:ext cx="0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Line 135"/>
            <p:cNvSpPr>
              <a:spLocks noChangeShapeType="1"/>
            </p:cNvSpPr>
            <p:nvPr/>
          </p:nvSpPr>
          <p:spPr bwMode="auto">
            <a:xfrm flipV="1">
              <a:off x="4604" y="2614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95" name="Rectangle 137"/>
          <p:cNvSpPr>
            <a:spLocks noChangeArrowheads="1"/>
          </p:cNvSpPr>
          <p:nvPr/>
        </p:nvSpPr>
        <p:spPr bwMode="auto">
          <a:xfrm>
            <a:off x="5148263" y="4365625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3)</a:t>
            </a:r>
          </a:p>
        </p:txBody>
      </p:sp>
      <p:grpSp>
        <p:nvGrpSpPr>
          <p:cNvPr id="25" name="Group 128"/>
          <p:cNvGrpSpPr>
            <a:grpSpLocks/>
          </p:cNvGrpSpPr>
          <p:nvPr/>
        </p:nvGrpSpPr>
        <p:grpSpPr bwMode="auto">
          <a:xfrm>
            <a:off x="4211638" y="1557338"/>
            <a:ext cx="4752975" cy="2303462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6399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6421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0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6419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1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6417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0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2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6415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6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3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6413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7" y="190"/>
                <a:ext cx="159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4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6411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59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6405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6406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6407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6408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6409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3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6397" name="Line 164"/>
          <p:cNvSpPr>
            <a:spLocks noChangeShapeType="1"/>
          </p:cNvSpPr>
          <p:nvPr/>
        </p:nvSpPr>
        <p:spPr bwMode="auto">
          <a:xfrm>
            <a:off x="4643438" y="1628775"/>
            <a:ext cx="41767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51 2.59259E-6 L 0.40451 2.59259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2021" grpId="0"/>
      <p:bldP spid="420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80400" cy="576262"/>
          </a:xfrm>
        </p:spPr>
        <p:txBody>
          <a:bodyPr/>
          <a:lstStyle/>
          <a:p>
            <a:pPr algn="l" eaLnBrk="1" hangingPunct="1"/>
            <a:r>
              <a:rPr lang="ru-RU" sz="2800" b="1" i="1" smtClean="0">
                <a:solidFill>
                  <a:srgbClr val="660066"/>
                </a:solidFill>
              </a:rPr>
              <a:t>Определите сопротивление участка цепи:</a:t>
            </a: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08050"/>
            <a:ext cx="1943100" cy="2592388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1</a:t>
            </a:r>
            <a:r>
              <a:rPr lang="en-US" sz="2400" smtClean="0"/>
              <a:t>= </a:t>
            </a:r>
            <a:r>
              <a:rPr lang="en-US" sz="2400" b="1" i="1" smtClean="0"/>
              <a:t>4</a:t>
            </a:r>
            <a:r>
              <a:rPr lang="en-US" sz="2400" smtClean="0"/>
              <a:t> </a:t>
            </a:r>
            <a:r>
              <a:rPr lang="ru-RU" sz="24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2</a:t>
            </a:r>
            <a:r>
              <a:rPr lang="en-US" sz="2400" smtClean="0"/>
              <a:t>= </a:t>
            </a:r>
            <a:r>
              <a:rPr lang="en-US" sz="2400" b="1" i="1" smtClean="0"/>
              <a:t>2 </a:t>
            </a:r>
            <a:r>
              <a:rPr lang="ru-RU" sz="24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R</a:t>
            </a:r>
            <a:r>
              <a:rPr lang="en-US" sz="1400" u="sng" smtClean="0"/>
              <a:t>3</a:t>
            </a:r>
            <a:r>
              <a:rPr lang="en-US" sz="2400" u="sng" smtClean="0"/>
              <a:t>= </a:t>
            </a:r>
            <a:r>
              <a:rPr lang="en-US" sz="2400" b="1" i="1" u="sng" smtClean="0"/>
              <a:t>3 </a:t>
            </a:r>
            <a:r>
              <a:rPr lang="ru-RU" sz="2400" b="1" i="1" u="sng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0</a:t>
            </a:r>
            <a:r>
              <a:rPr lang="en-US" sz="2400" smtClean="0"/>
              <a:t> - </a:t>
            </a:r>
            <a:r>
              <a:rPr lang="ru-RU" sz="2400" b="1" i="1" smtClean="0"/>
              <a:t>?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endParaRPr lang="ru-RU" sz="1400" b="1" i="1" smtClean="0"/>
          </a:p>
        </p:txBody>
      </p:sp>
      <p:sp>
        <p:nvSpPr>
          <p:cNvPr id="2057" name="Text Box 4"/>
          <p:cNvSpPr txBox="1">
            <a:spLocks noChangeArrowheads="1"/>
          </p:cNvSpPr>
          <p:nvPr/>
        </p:nvSpPr>
        <p:spPr bwMode="auto">
          <a:xfrm>
            <a:off x="2916238" y="1341438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8" name="Text Box 5"/>
          <p:cNvSpPr txBox="1">
            <a:spLocks noChangeArrowheads="1"/>
          </p:cNvSpPr>
          <p:nvPr/>
        </p:nvSpPr>
        <p:spPr bwMode="auto">
          <a:xfrm>
            <a:off x="2411413" y="836613"/>
            <a:ext cx="230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0"/>
              <a:t>Решение:</a:t>
            </a:r>
          </a:p>
        </p:txBody>
      </p:sp>
      <p:sp>
        <p:nvSpPr>
          <p:cNvPr id="2059" name="Text Box 7"/>
          <p:cNvSpPr txBox="1">
            <a:spLocks noChangeArrowheads="1"/>
          </p:cNvSpPr>
          <p:nvPr/>
        </p:nvSpPr>
        <p:spPr bwMode="auto">
          <a:xfrm>
            <a:off x="1547813" y="10525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0" name="Text Box 38"/>
          <p:cNvSpPr txBox="1">
            <a:spLocks noChangeArrowheads="1"/>
          </p:cNvSpPr>
          <p:nvPr/>
        </p:nvSpPr>
        <p:spPr bwMode="auto">
          <a:xfrm>
            <a:off x="2771775" y="4076700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  <a:p>
            <a:endParaRPr lang="ru-RU"/>
          </a:p>
        </p:txBody>
      </p:sp>
      <p:sp>
        <p:nvSpPr>
          <p:cNvPr id="2061" name="Text Box 55"/>
          <p:cNvSpPr txBox="1">
            <a:spLocks noChangeArrowheads="1"/>
          </p:cNvSpPr>
          <p:nvPr/>
        </p:nvSpPr>
        <p:spPr bwMode="auto">
          <a:xfrm>
            <a:off x="2484438" y="45085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/>
          </a:p>
        </p:txBody>
      </p:sp>
      <p:sp>
        <p:nvSpPr>
          <p:cNvPr id="2062" name="Text Box 59"/>
          <p:cNvSpPr txBox="1">
            <a:spLocks noChangeArrowheads="1"/>
          </p:cNvSpPr>
          <p:nvPr/>
        </p:nvSpPr>
        <p:spPr bwMode="auto">
          <a:xfrm>
            <a:off x="684213" y="4941888"/>
            <a:ext cx="232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3" name="Text Box 63"/>
          <p:cNvSpPr txBox="1">
            <a:spLocks noChangeArrowheads="1"/>
          </p:cNvSpPr>
          <p:nvPr/>
        </p:nvSpPr>
        <p:spPr bwMode="auto">
          <a:xfrm>
            <a:off x="5003800" y="49418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p:sp>
        <p:nvSpPr>
          <p:cNvPr id="2064" name="Line 69"/>
          <p:cNvSpPr>
            <a:spLocks noChangeShapeType="1"/>
          </p:cNvSpPr>
          <p:nvPr/>
        </p:nvSpPr>
        <p:spPr bwMode="auto">
          <a:xfrm>
            <a:off x="4427538" y="48688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72"/>
          <p:cNvSpPr>
            <a:spLocks noChangeShapeType="1"/>
          </p:cNvSpPr>
          <p:nvPr/>
        </p:nvSpPr>
        <p:spPr bwMode="auto">
          <a:xfrm>
            <a:off x="5508625" y="51577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8750" name="Object 78"/>
          <p:cNvGraphicFramePr>
            <a:graphicFrameLocks noChangeAspect="1"/>
          </p:cNvGraphicFramePr>
          <p:nvPr>
            <p:ph sz="half" idx="2"/>
          </p:nvPr>
        </p:nvGraphicFramePr>
        <p:xfrm>
          <a:off x="2916238" y="2781300"/>
          <a:ext cx="5111750" cy="1049338"/>
        </p:xfrm>
        <a:graphic>
          <a:graphicData uri="http://schemas.openxmlformats.org/presentationml/2006/ole">
            <p:oleObj spid="_x0000_s2050" name="Формула" r:id="rId3" imgW="1002960" imgH="228600" progId="Equation.3">
              <p:embed/>
            </p:oleObj>
          </a:graphicData>
        </a:graphic>
      </p:graphicFrame>
      <p:grpSp>
        <p:nvGrpSpPr>
          <p:cNvPr id="2066" name="Group 82"/>
          <p:cNvGrpSpPr>
            <a:grpSpLocks/>
          </p:cNvGrpSpPr>
          <p:nvPr/>
        </p:nvGrpSpPr>
        <p:grpSpPr bwMode="auto">
          <a:xfrm>
            <a:off x="2195513" y="1628775"/>
            <a:ext cx="6948487" cy="936625"/>
            <a:chOff x="2699" y="1479"/>
            <a:chExt cx="2540" cy="318"/>
          </a:xfrm>
        </p:grpSpPr>
        <p:grpSp>
          <p:nvGrpSpPr>
            <p:cNvPr id="2068" name="Group 83"/>
            <p:cNvGrpSpPr>
              <a:grpSpLocks/>
            </p:cNvGrpSpPr>
            <p:nvPr/>
          </p:nvGrpSpPr>
          <p:grpSpPr bwMode="auto">
            <a:xfrm>
              <a:off x="2699" y="1525"/>
              <a:ext cx="2540" cy="226"/>
              <a:chOff x="1973" y="2750"/>
              <a:chExt cx="2540" cy="226"/>
            </a:xfrm>
          </p:grpSpPr>
          <p:grpSp>
            <p:nvGrpSpPr>
              <p:cNvPr id="2069" name="Group 84"/>
              <p:cNvGrpSpPr>
                <a:grpSpLocks/>
              </p:cNvGrpSpPr>
              <p:nvPr/>
            </p:nvGrpSpPr>
            <p:grpSpPr bwMode="auto">
              <a:xfrm>
                <a:off x="1973" y="2750"/>
                <a:ext cx="757" cy="226"/>
                <a:chOff x="1202" y="2750"/>
                <a:chExt cx="757" cy="226"/>
              </a:xfrm>
            </p:grpSpPr>
            <p:grpSp>
              <p:nvGrpSpPr>
                <p:cNvPr id="2081" name="Group 85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83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84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82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70" name="Group 89"/>
              <p:cNvGrpSpPr>
                <a:grpSpLocks/>
              </p:cNvGrpSpPr>
              <p:nvPr/>
            </p:nvGrpSpPr>
            <p:grpSpPr bwMode="auto">
              <a:xfrm>
                <a:off x="2728" y="2750"/>
                <a:ext cx="757" cy="226"/>
                <a:chOff x="1202" y="2750"/>
                <a:chExt cx="757" cy="226"/>
              </a:xfrm>
            </p:grpSpPr>
            <p:grpSp>
              <p:nvGrpSpPr>
                <p:cNvPr id="2077" name="Group 90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79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80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78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71" name="Group 94"/>
              <p:cNvGrpSpPr>
                <a:grpSpLocks/>
              </p:cNvGrpSpPr>
              <p:nvPr/>
            </p:nvGrpSpPr>
            <p:grpSpPr bwMode="auto">
              <a:xfrm>
                <a:off x="3470" y="2750"/>
                <a:ext cx="757" cy="226"/>
                <a:chOff x="1202" y="2750"/>
                <a:chExt cx="757" cy="226"/>
              </a:xfrm>
            </p:grpSpPr>
            <p:grpSp>
              <p:nvGrpSpPr>
                <p:cNvPr id="2073" name="Group 95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75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7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74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72" name="Line 99"/>
              <p:cNvSpPr>
                <a:spLocks noChangeShapeType="1"/>
              </p:cNvSpPr>
              <p:nvPr/>
            </p:nvSpPr>
            <p:spPr bwMode="auto">
              <a:xfrm>
                <a:off x="4241" y="284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2052" name="Object 100"/>
            <p:cNvGraphicFramePr>
              <a:graphicFrameLocks noChangeAspect="1"/>
            </p:cNvGraphicFramePr>
            <p:nvPr/>
          </p:nvGraphicFramePr>
          <p:xfrm>
            <a:off x="2971" y="1479"/>
            <a:ext cx="499" cy="318"/>
          </p:xfrm>
          <a:graphic>
            <a:graphicData uri="http://schemas.openxmlformats.org/presentationml/2006/ole">
              <p:oleObj spid="_x0000_s2052" name="Формула" r:id="rId4" imgW="228600" imgH="241200" progId="Equation.3">
                <p:embed/>
              </p:oleObj>
            </a:graphicData>
          </a:graphic>
        </p:graphicFrame>
        <p:graphicFrame>
          <p:nvGraphicFramePr>
            <p:cNvPr id="2053" name="Object 101"/>
            <p:cNvGraphicFramePr>
              <a:graphicFrameLocks noChangeAspect="1"/>
            </p:cNvGraphicFramePr>
            <p:nvPr/>
          </p:nvGraphicFramePr>
          <p:xfrm>
            <a:off x="3787" y="1479"/>
            <a:ext cx="363" cy="273"/>
          </p:xfrm>
          <a:graphic>
            <a:graphicData uri="http://schemas.openxmlformats.org/presentationml/2006/ole">
              <p:oleObj spid="_x0000_s2053" name="Формула" r:id="rId5" imgW="190440" imgH="215640" progId="Equation.3">
                <p:embed/>
              </p:oleObj>
            </a:graphicData>
          </a:graphic>
        </p:graphicFrame>
        <p:graphicFrame>
          <p:nvGraphicFramePr>
            <p:cNvPr id="2054" name="Object 102"/>
            <p:cNvGraphicFramePr>
              <a:graphicFrameLocks noChangeAspect="1"/>
            </p:cNvGraphicFramePr>
            <p:nvPr/>
          </p:nvGraphicFramePr>
          <p:xfrm>
            <a:off x="4558" y="1480"/>
            <a:ext cx="249" cy="299"/>
          </p:xfrm>
          <a:graphic>
            <a:graphicData uri="http://schemas.openxmlformats.org/presentationml/2006/ole">
              <p:oleObj spid="_x0000_s2054" name="Формула" r:id="rId6" imgW="190440" imgH="228600" progId="Equation.3">
                <p:embed/>
              </p:oleObj>
            </a:graphicData>
          </a:graphic>
        </p:graphicFrame>
      </p:grpSp>
      <p:graphicFrame>
        <p:nvGraphicFramePr>
          <p:cNvPr id="28776" name="Object 104"/>
          <p:cNvGraphicFramePr>
            <a:graphicFrameLocks noChangeAspect="1"/>
          </p:cNvGraphicFramePr>
          <p:nvPr/>
        </p:nvGraphicFramePr>
        <p:xfrm>
          <a:off x="323850" y="4221163"/>
          <a:ext cx="8424863" cy="936625"/>
        </p:xfrm>
        <a:graphic>
          <a:graphicData uri="http://schemas.openxmlformats.org/presentationml/2006/ole">
            <p:oleObj spid="_x0000_s2051" name="Формула" r:id="rId7" imgW="1892160" imgH="228600" progId="Equation.3">
              <p:embed/>
            </p:oleObj>
          </a:graphicData>
        </a:graphic>
      </p:graphicFrame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32588" y="4846638"/>
            <a:ext cx="2411412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660066"/>
                </a:solidFill>
              </a:rPr>
              <a:t>Определите сопротивление участка цепи: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1882775" cy="2879725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1</a:t>
            </a:r>
            <a:r>
              <a:rPr lang="en-US" sz="2800" smtClean="0"/>
              <a:t>= </a:t>
            </a:r>
            <a:r>
              <a:rPr lang="en-US" sz="2800" b="1" i="1" smtClean="0"/>
              <a:t>4</a:t>
            </a:r>
            <a:r>
              <a:rPr lang="en-US" sz="2800" smtClean="0"/>
              <a:t>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2</a:t>
            </a:r>
            <a:r>
              <a:rPr lang="en-US" sz="2800" smtClean="0"/>
              <a:t>= </a:t>
            </a:r>
            <a:r>
              <a:rPr lang="en-US" sz="2800" b="1" i="1" smtClean="0"/>
              <a:t>2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u="sng" smtClean="0"/>
              <a:t>R</a:t>
            </a:r>
            <a:r>
              <a:rPr lang="en-US" sz="1600" u="sng" smtClean="0"/>
              <a:t>3</a:t>
            </a:r>
            <a:r>
              <a:rPr lang="en-US" sz="2800" u="sng" smtClean="0"/>
              <a:t>= </a:t>
            </a:r>
            <a:r>
              <a:rPr lang="en-US" sz="2800" b="1" i="1" u="sng" smtClean="0"/>
              <a:t>3 </a:t>
            </a:r>
            <a:r>
              <a:rPr lang="ru-RU" sz="2800" b="1" i="1" u="sng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0</a:t>
            </a:r>
            <a:r>
              <a:rPr lang="en-US" sz="2800" smtClean="0"/>
              <a:t> - </a:t>
            </a:r>
            <a:r>
              <a:rPr lang="ru-RU" sz="2800" b="1" i="1" smtClean="0"/>
              <a:t>?</a:t>
            </a:r>
            <a:endParaRPr lang="ru-RU" sz="2800" smtClean="0"/>
          </a:p>
        </p:txBody>
      </p:sp>
      <p:graphicFrame>
        <p:nvGraphicFramePr>
          <p:cNvPr id="43031" name="Object 23"/>
          <p:cNvGraphicFramePr>
            <a:graphicFrameLocks noChangeAspect="1"/>
          </p:cNvGraphicFramePr>
          <p:nvPr>
            <p:ph sz="quarter" idx="2"/>
          </p:nvPr>
        </p:nvGraphicFramePr>
        <p:xfrm>
          <a:off x="6156325" y="1844675"/>
          <a:ext cx="2808288" cy="1468438"/>
        </p:xfrm>
        <a:graphic>
          <a:graphicData uri="http://schemas.openxmlformats.org/presentationml/2006/ole">
            <p:oleObj spid="_x0000_s3074" name="Формула" r:id="rId3" imgW="825480" imgH="431640" progId="Equation.3">
              <p:embed/>
            </p:oleObj>
          </a:graphicData>
        </a:graphic>
      </p:graphicFrame>
      <p:sp>
        <p:nvSpPr>
          <p:cNvPr id="3080" name="Rectangle 26"/>
          <p:cNvSpPr>
            <a:spLocks noChangeArrowheads="1"/>
          </p:cNvSpPr>
          <p:nvPr/>
        </p:nvSpPr>
        <p:spPr bwMode="auto">
          <a:xfrm>
            <a:off x="2339975" y="1125538"/>
            <a:ext cx="2020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0"/>
              <a:t>Решение:</a:t>
            </a:r>
          </a:p>
        </p:txBody>
      </p:sp>
      <p:grpSp>
        <p:nvGrpSpPr>
          <p:cNvPr id="3081" name="Group 32"/>
          <p:cNvGrpSpPr>
            <a:grpSpLocks/>
          </p:cNvGrpSpPr>
          <p:nvPr/>
        </p:nvGrpSpPr>
        <p:grpSpPr bwMode="auto">
          <a:xfrm>
            <a:off x="2916238" y="1773238"/>
            <a:ext cx="3240087" cy="1512887"/>
            <a:chOff x="2200" y="1389"/>
            <a:chExt cx="2041" cy="953"/>
          </a:xfrm>
        </p:grpSpPr>
        <p:sp>
          <p:nvSpPr>
            <p:cNvPr id="3083" name="Line 29"/>
            <p:cNvSpPr>
              <a:spLocks noChangeShapeType="1"/>
            </p:cNvSpPr>
            <p:nvPr/>
          </p:nvSpPr>
          <p:spPr bwMode="auto">
            <a:xfrm flipH="1">
              <a:off x="2200" y="1842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84" name="Group 31"/>
            <p:cNvGrpSpPr>
              <a:grpSpLocks/>
            </p:cNvGrpSpPr>
            <p:nvPr/>
          </p:nvGrpSpPr>
          <p:grpSpPr bwMode="auto">
            <a:xfrm>
              <a:off x="2472" y="1389"/>
              <a:ext cx="1769" cy="953"/>
              <a:chOff x="2472" y="1389"/>
              <a:chExt cx="1769" cy="953"/>
            </a:xfrm>
          </p:grpSpPr>
          <p:grpSp>
            <p:nvGrpSpPr>
              <p:cNvPr id="3085" name="Group 24"/>
              <p:cNvGrpSpPr>
                <a:grpSpLocks/>
              </p:cNvGrpSpPr>
              <p:nvPr/>
            </p:nvGrpSpPr>
            <p:grpSpPr bwMode="auto">
              <a:xfrm>
                <a:off x="2472" y="1389"/>
                <a:ext cx="1498" cy="408"/>
                <a:chOff x="2517" y="845"/>
                <a:chExt cx="1498" cy="408"/>
              </a:xfrm>
            </p:grpSpPr>
            <p:grpSp>
              <p:nvGrpSpPr>
                <p:cNvPr id="3096" name="Group 9"/>
                <p:cNvGrpSpPr>
                  <a:grpSpLocks/>
                </p:cNvGrpSpPr>
                <p:nvPr/>
              </p:nvGrpSpPr>
              <p:grpSpPr bwMode="auto">
                <a:xfrm>
                  <a:off x="2517" y="890"/>
                  <a:ext cx="1498" cy="318"/>
                  <a:chOff x="3061" y="2160"/>
                  <a:chExt cx="1498" cy="318"/>
                </a:xfrm>
              </p:grpSpPr>
              <p:sp>
                <p:nvSpPr>
                  <p:cNvPr id="3097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98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3099" name="Rectangle 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0" name="Line 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1" name="Line 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3077" name="Object 14"/>
                <p:cNvGraphicFramePr>
                  <a:graphicFrameLocks noChangeAspect="1"/>
                </p:cNvGraphicFramePr>
                <p:nvPr/>
              </p:nvGraphicFramePr>
              <p:xfrm>
                <a:off x="3061" y="845"/>
                <a:ext cx="454" cy="408"/>
              </p:xfrm>
              <a:graphic>
                <a:graphicData uri="http://schemas.openxmlformats.org/presentationml/2006/ole">
                  <p:oleObj spid="_x0000_s3077" name="Формула" r:id="rId4" imgW="190440" imgH="228600" progId="Equation.3">
                    <p:embed/>
                  </p:oleObj>
                </a:graphicData>
              </a:graphic>
            </p:graphicFrame>
          </p:grpSp>
          <p:grpSp>
            <p:nvGrpSpPr>
              <p:cNvPr id="3086" name="Group 25"/>
              <p:cNvGrpSpPr>
                <a:grpSpLocks/>
              </p:cNvGrpSpPr>
              <p:nvPr/>
            </p:nvGrpSpPr>
            <p:grpSpPr bwMode="auto">
              <a:xfrm>
                <a:off x="2472" y="1979"/>
                <a:ext cx="1498" cy="363"/>
                <a:chOff x="2517" y="1344"/>
                <a:chExt cx="1498" cy="363"/>
              </a:xfrm>
            </p:grpSpPr>
            <p:grpSp>
              <p:nvGrpSpPr>
                <p:cNvPr id="3090" name="Group 15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3091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92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3093" name="Rectangl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4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5" name="Line 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3076" name="Object 21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p:oleObj spid="_x0000_s3076" name="Формула" r:id="rId5" imgW="190440" imgH="215640" progId="Equation.3">
                    <p:embed/>
                  </p:oleObj>
                </a:graphicData>
              </a:graphic>
            </p:graphicFrame>
          </p:grpSp>
          <p:sp>
            <p:nvSpPr>
              <p:cNvPr id="3087" name="Line 27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" name="Line 28"/>
              <p:cNvSpPr>
                <a:spLocks noChangeShapeType="1"/>
              </p:cNvSpPr>
              <p:nvPr/>
            </p:nvSpPr>
            <p:spPr bwMode="auto">
              <a:xfrm>
                <a:off x="3969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" name="Line 30"/>
              <p:cNvSpPr>
                <a:spLocks noChangeShapeType="1"/>
              </p:cNvSpPr>
              <p:nvPr/>
            </p:nvSpPr>
            <p:spPr bwMode="auto">
              <a:xfrm flipH="1">
                <a:off x="3969" y="1842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43041" name="Object 33"/>
          <p:cNvGraphicFramePr>
            <a:graphicFrameLocks noChangeAspect="1"/>
          </p:cNvGraphicFramePr>
          <p:nvPr/>
        </p:nvGraphicFramePr>
        <p:xfrm>
          <a:off x="1979613" y="3789363"/>
          <a:ext cx="6842125" cy="1408112"/>
        </p:xfrm>
        <a:graphic>
          <a:graphicData uri="http://schemas.openxmlformats.org/presentationml/2006/ole">
            <p:oleObj spid="_x0000_s3075" name="Формула" r:id="rId6" imgW="2120760" imgH="419040" progId="Equation.3">
              <p:embed/>
            </p:oleObj>
          </a:graphicData>
        </a:graphic>
      </p:graphicFrame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846638"/>
            <a:ext cx="2411413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660066"/>
                </a:solidFill>
              </a:rPr>
              <a:t>Определите сопротивление участка цепи:</a:t>
            </a:r>
          </a:p>
        </p:txBody>
      </p:sp>
      <p:sp>
        <p:nvSpPr>
          <p:cNvPr id="4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2170113" cy="33416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/>
              <a:t>Дано:</a:t>
            </a:r>
          </a:p>
          <a:p>
            <a:pPr eaLnBrk="1" hangingPunct="1">
              <a:buFontTx/>
              <a:buNone/>
            </a:pPr>
            <a:r>
              <a:rPr lang="en-US" sz="3600" smtClean="0"/>
              <a:t>R</a:t>
            </a:r>
            <a:r>
              <a:rPr lang="en-US" sz="1800" smtClean="0"/>
              <a:t>1</a:t>
            </a:r>
            <a:r>
              <a:rPr lang="en-US" smtClean="0"/>
              <a:t>= </a:t>
            </a:r>
            <a:r>
              <a:rPr lang="en-US" b="1" i="1" smtClean="0"/>
              <a:t>4</a:t>
            </a:r>
            <a:r>
              <a:rPr lang="en-US" smtClean="0"/>
              <a:t> </a:t>
            </a:r>
            <a:r>
              <a:rPr lang="ru-RU" b="1" i="1" smtClean="0"/>
              <a:t>Ом</a:t>
            </a:r>
          </a:p>
          <a:p>
            <a:pPr eaLnBrk="1" hangingPunct="1">
              <a:buFontTx/>
              <a:buNone/>
            </a:pPr>
            <a:r>
              <a:rPr lang="en-US" sz="3600" smtClean="0"/>
              <a:t>R</a:t>
            </a:r>
            <a:r>
              <a:rPr lang="en-US" sz="1800" smtClean="0"/>
              <a:t>2</a:t>
            </a:r>
            <a:r>
              <a:rPr lang="en-US" smtClean="0"/>
              <a:t>= </a:t>
            </a:r>
            <a:r>
              <a:rPr lang="en-US" b="1" i="1" smtClean="0"/>
              <a:t>2 </a:t>
            </a:r>
            <a:r>
              <a:rPr lang="ru-RU" b="1" i="1" smtClean="0"/>
              <a:t>Ом</a:t>
            </a:r>
          </a:p>
          <a:p>
            <a:pPr eaLnBrk="1" hangingPunct="1">
              <a:buFontTx/>
              <a:buNone/>
            </a:pPr>
            <a:r>
              <a:rPr lang="en-US" sz="3600" u="sng" smtClean="0"/>
              <a:t>R</a:t>
            </a:r>
            <a:r>
              <a:rPr lang="en-US" sz="1800" u="sng" smtClean="0"/>
              <a:t>3</a:t>
            </a:r>
            <a:r>
              <a:rPr lang="en-US" u="sng" smtClean="0"/>
              <a:t>= </a:t>
            </a:r>
            <a:r>
              <a:rPr lang="en-US" b="1" i="1" u="sng" smtClean="0"/>
              <a:t>3 </a:t>
            </a:r>
            <a:r>
              <a:rPr lang="ru-RU" b="1" i="1" u="sng" smtClean="0"/>
              <a:t>Ом</a:t>
            </a:r>
          </a:p>
          <a:p>
            <a:pPr eaLnBrk="1" hangingPunct="1">
              <a:buFontTx/>
              <a:buNone/>
            </a:pPr>
            <a:r>
              <a:rPr lang="en-US" sz="3600" smtClean="0"/>
              <a:t>R</a:t>
            </a:r>
            <a:r>
              <a:rPr lang="en-US" sz="1800" smtClean="0"/>
              <a:t>0</a:t>
            </a:r>
            <a:r>
              <a:rPr lang="en-US" smtClean="0"/>
              <a:t> - </a:t>
            </a:r>
            <a:r>
              <a:rPr lang="ru-RU" b="1" i="1" smtClean="0"/>
              <a:t>?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107" name="Rectangle 4"/>
          <p:cNvSpPr>
            <a:spLocks noChangeArrowheads="1"/>
          </p:cNvSpPr>
          <p:nvPr/>
        </p:nvSpPr>
        <p:spPr bwMode="auto">
          <a:xfrm>
            <a:off x="2627313" y="1196975"/>
            <a:ext cx="2087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0"/>
              <a:t>Решение:</a:t>
            </a:r>
          </a:p>
        </p:txBody>
      </p:sp>
      <p:grpSp>
        <p:nvGrpSpPr>
          <p:cNvPr id="4108" name="Group 32"/>
          <p:cNvGrpSpPr>
            <a:grpSpLocks/>
          </p:cNvGrpSpPr>
          <p:nvPr/>
        </p:nvGrpSpPr>
        <p:grpSpPr bwMode="auto">
          <a:xfrm>
            <a:off x="2843213" y="1844675"/>
            <a:ext cx="4897437" cy="1368425"/>
            <a:chOff x="1791" y="1253"/>
            <a:chExt cx="3266" cy="1043"/>
          </a:xfrm>
        </p:grpSpPr>
        <p:grpSp>
          <p:nvGrpSpPr>
            <p:cNvPr id="4110" name="Group 5"/>
            <p:cNvGrpSpPr>
              <a:grpSpLocks/>
            </p:cNvGrpSpPr>
            <p:nvPr/>
          </p:nvGrpSpPr>
          <p:grpSpPr bwMode="auto">
            <a:xfrm>
              <a:off x="1927" y="1253"/>
              <a:ext cx="1497" cy="363"/>
              <a:chOff x="2517" y="1752"/>
              <a:chExt cx="1497" cy="363"/>
            </a:xfrm>
          </p:grpSpPr>
          <p:sp>
            <p:nvSpPr>
              <p:cNvPr id="4131" name="Rectangle 6"/>
              <p:cNvSpPr>
                <a:spLocks noChangeArrowheads="1"/>
              </p:cNvSpPr>
              <p:nvPr/>
            </p:nvSpPr>
            <p:spPr bwMode="auto">
              <a:xfrm>
                <a:off x="2925" y="1797"/>
                <a:ext cx="681" cy="318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2" name="Line 7"/>
              <p:cNvSpPr>
                <a:spLocks noChangeShapeType="1"/>
              </p:cNvSpPr>
              <p:nvPr/>
            </p:nvSpPr>
            <p:spPr bwMode="auto">
              <a:xfrm flipH="1">
                <a:off x="2517" y="1933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3" name="Line 8"/>
              <p:cNvSpPr>
                <a:spLocks noChangeShapeType="1"/>
              </p:cNvSpPr>
              <p:nvPr/>
            </p:nvSpPr>
            <p:spPr bwMode="auto">
              <a:xfrm flipH="1">
                <a:off x="3606" y="1933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aphicFrame>
            <p:nvGraphicFramePr>
              <p:cNvPr id="4104" name="Object 9"/>
              <p:cNvGraphicFramePr>
                <a:graphicFrameLocks noChangeAspect="1"/>
              </p:cNvGraphicFramePr>
              <p:nvPr/>
            </p:nvGraphicFramePr>
            <p:xfrm>
              <a:off x="3061" y="1752"/>
              <a:ext cx="454" cy="363"/>
            </p:xfrm>
            <a:graphic>
              <a:graphicData uri="http://schemas.openxmlformats.org/presentationml/2006/ole">
                <p:oleObj spid="_x0000_s4104" name="Формула" r:id="rId3" imgW="177480" imgH="215640" progId="Equation.3">
                  <p:embed/>
                </p:oleObj>
              </a:graphicData>
            </a:graphic>
          </p:graphicFrame>
        </p:grpSp>
        <p:grpSp>
          <p:nvGrpSpPr>
            <p:cNvPr id="4111" name="Group 10"/>
            <p:cNvGrpSpPr>
              <a:grpSpLocks/>
            </p:cNvGrpSpPr>
            <p:nvPr/>
          </p:nvGrpSpPr>
          <p:grpSpPr bwMode="auto">
            <a:xfrm>
              <a:off x="3424" y="1253"/>
              <a:ext cx="1498" cy="363"/>
              <a:chOff x="2517" y="1344"/>
              <a:chExt cx="1498" cy="363"/>
            </a:xfrm>
          </p:grpSpPr>
          <p:grpSp>
            <p:nvGrpSpPr>
              <p:cNvPr id="4125" name="Group 11"/>
              <p:cNvGrpSpPr>
                <a:grpSpLocks/>
              </p:cNvGrpSpPr>
              <p:nvPr/>
            </p:nvGrpSpPr>
            <p:grpSpPr bwMode="auto">
              <a:xfrm>
                <a:off x="2517" y="1389"/>
                <a:ext cx="1498" cy="318"/>
                <a:chOff x="3061" y="2160"/>
                <a:chExt cx="1498" cy="318"/>
              </a:xfrm>
            </p:grpSpPr>
            <p:sp>
              <p:nvSpPr>
                <p:cNvPr id="412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061" y="2296"/>
                  <a:ext cx="409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127" name="Group 13"/>
                <p:cNvGrpSpPr>
                  <a:grpSpLocks/>
                </p:cNvGrpSpPr>
                <p:nvPr/>
              </p:nvGrpSpPr>
              <p:grpSpPr bwMode="auto">
                <a:xfrm>
                  <a:off x="3470" y="2160"/>
                  <a:ext cx="1089" cy="318"/>
                  <a:chOff x="3470" y="2160"/>
                  <a:chExt cx="1089" cy="318"/>
                </a:xfrm>
              </p:grpSpPr>
              <p:sp>
                <p:nvSpPr>
                  <p:cNvPr id="412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2160"/>
                    <a:ext cx="680" cy="318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470" y="234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0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150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aphicFrame>
            <p:nvGraphicFramePr>
              <p:cNvPr id="4103" name="Object 17"/>
              <p:cNvGraphicFramePr>
                <a:graphicFrameLocks noChangeAspect="1"/>
              </p:cNvGraphicFramePr>
              <p:nvPr/>
            </p:nvGraphicFramePr>
            <p:xfrm>
              <a:off x="3061" y="1344"/>
              <a:ext cx="545" cy="363"/>
            </p:xfrm>
            <a:graphic>
              <a:graphicData uri="http://schemas.openxmlformats.org/presentationml/2006/ole">
                <p:oleObj spid="_x0000_s4103" name="Формула" r:id="rId4" imgW="190440" imgH="215640" progId="Equation.3">
                  <p:embed/>
                </p:oleObj>
              </a:graphicData>
            </a:graphic>
          </p:graphicFrame>
        </p:grpSp>
        <p:grpSp>
          <p:nvGrpSpPr>
            <p:cNvPr id="4112" name="Group 18"/>
            <p:cNvGrpSpPr>
              <a:grpSpLocks/>
            </p:cNvGrpSpPr>
            <p:nvPr/>
          </p:nvGrpSpPr>
          <p:grpSpPr bwMode="auto">
            <a:xfrm>
              <a:off x="2699" y="1888"/>
              <a:ext cx="1498" cy="408"/>
              <a:chOff x="2517" y="845"/>
              <a:chExt cx="1498" cy="408"/>
            </a:xfrm>
          </p:grpSpPr>
          <p:grpSp>
            <p:nvGrpSpPr>
              <p:cNvPr id="4119" name="Group 19"/>
              <p:cNvGrpSpPr>
                <a:grpSpLocks/>
              </p:cNvGrpSpPr>
              <p:nvPr/>
            </p:nvGrpSpPr>
            <p:grpSpPr bwMode="auto">
              <a:xfrm>
                <a:off x="2517" y="890"/>
                <a:ext cx="1498" cy="318"/>
                <a:chOff x="3061" y="2160"/>
                <a:chExt cx="1498" cy="318"/>
              </a:xfrm>
            </p:grpSpPr>
            <p:sp>
              <p:nvSpPr>
                <p:cNvPr id="4120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3061" y="2296"/>
                  <a:ext cx="409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121" name="Group 21"/>
                <p:cNvGrpSpPr>
                  <a:grpSpLocks/>
                </p:cNvGrpSpPr>
                <p:nvPr/>
              </p:nvGrpSpPr>
              <p:grpSpPr bwMode="auto">
                <a:xfrm>
                  <a:off x="3470" y="2160"/>
                  <a:ext cx="1089" cy="318"/>
                  <a:chOff x="3470" y="2160"/>
                  <a:chExt cx="1089" cy="318"/>
                </a:xfrm>
              </p:grpSpPr>
              <p:sp>
                <p:nvSpPr>
                  <p:cNvPr id="412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2160"/>
                    <a:ext cx="680" cy="318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470" y="234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4" name="Line 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150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aphicFrame>
            <p:nvGraphicFramePr>
              <p:cNvPr id="4102" name="Object 25"/>
              <p:cNvGraphicFramePr>
                <a:graphicFrameLocks noChangeAspect="1"/>
              </p:cNvGraphicFramePr>
              <p:nvPr/>
            </p:nvGraphicFramePr>
            <p:xfrm>
              <a:off x="3061" y="845"/>
              <a:ext cx="454" cy="408"/>
            </p:xfrm>
            <a:graphic>
              <a:graphicData uri="http://schemas.openxmlformats.org/presentationml/2006/ole">
                <p:oleObj spid="_x0000_s4102" name="Формула" r:id="rId5" imgW="190440" imgH="228600" progId="Equation.3">
                  <p:embed/>
                </p:oleObj>
              </a:graphicData>
            </a:graphic>
          </p:graphicFrame>
        </p:grpSp>
        <p:sp>
          <p:nvSpPr>
            <p:cNvPr id="4113" name="Line 26"/>
            <p:cNvSpPr>
              <a:spLocks noChangeShapeType="1"/>
            </p:cNvSpPr>
            <p:nvPr/>
          </p:nvSpPr>
          <p:spPr bwMode="auto">
            <a:xfrm>
              <a:off x="1927" y="1434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Line 27"/>
            <p:cNvSpPr>
              <a:spLocks noChangeShapeType="1"/>
            </p:cNvSpPr>
            <p:nvPr/>
          </p:nvSpPr>
          <p:spPr bwMode="auto">
            <a:xfrm>
              <a:off x="1927" y="2069"/>
              <a:ext cx="7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Line 28"/>
            <p:cNvSpPr>
              <a:spLocks noChangeShapeType="1"/>
            </p:cNvSpPr>
            <p:nvPr/>
          </p:nvSpPr>
          <p:spPr bwMode="auto">
            <a:xfrm flipH="1">
              <a:off x="1791" y="1706"/>
              <a:ext cx="1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Line 29"/>
            <p:cNvSpPr>
              <a:spLocks noChangeShapeType="1"/>
            </p:cNvSpPr>
            <p:nvPr/>
          </p:nvSpPr>
          <p:spPr bwMode="auto">
            <a:xfrm>
              <a:off x="4195" y="2069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Line 30"/>
            <p:cNvSpPr>
              <a:spLocks noChangeShapeType="1"/>
            </p:cNvSpPr>
            <p:nvPr/>
          </p:nvSpPr>
          <p:spPr bwMode="auto">
            <a:xfrm>
              <a:off x="4921" y="1434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Line 31"/>
            <p:cNvSpPr>
              <a:spLocks noChangeShapeType="1"/>
            </p:cNvSpPr>
            <p:nvPr/>
          </p:nvSpPr>
          <p:spPr bwMode="auto">
            <a:xfrm>
              <a:off x="4921" y="1661"/>
              <a:ext cx="1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46113" name="Object 33"/>
          <p:cNvGraphicFramePr>
            <a:graphicFrameLocks noChangeAspect="1"/>
          </p:cNvGraphicFramePr>
          <p:nvPr/>
        </p:nvGraphicFramePr>
        <p:xfrm>
          <a:off x="2484438" y="3429000"/>
          <a:ext cx="2663825" cy="665163"/>
        </p:xfrm>
        <a:graphic>
          <a:graphicData uri="http://schemas.openxmlformats.org/presentationml/2006/ole">
            <p:oleObj spid="_x0000_s4098" name="Формула" r:id="rId6" imgW="863280" imgH="215640" progId="Equation.3">
              <p:embed/>
            </p:oleObj>
          </a:graphicData>
        </a:graphic>
      </p:graphicFrame>
      <p:graphicFrame>
        <p:nvGraphicFramePr>
          <p:cNvPr id="46114" name="Object 34"/>
          <p:cNvGraphicFramePr>
            <a:graphicFrameLocks noChangeAspect="1"/>
          </p:cNvGraphicFramePr>
          <p:nvPr/>
        </p:nvGraphicFramePr>
        <p:xfrm>
          <a:off x="5724525" y="3213100"/>
          <a:ext cx="3167063" cy="1158875"/>
        </p:xfrm>
        <a:graphic>
          <a:graphicData uri="http://schemas.openxmlformats.org/presentationml/2006/ole">
            <p:oleObj spid="_x0000_s4099" name="Формула" r:id="rId7" imgW="927000" imgH="431640" progId="Equation.3">
              <p:embed/>
            </p:oleObj>
          </a:graphicData>
        </a:graphic>
      </p:graphicFrame>
      <p:graphicFrame>
        <p:nvGraphicFramePr>
          <p:cNvPr id="46115" name="Object 35"/>
          <p:cNvGraphicFramePr>
            <a:graphicFrameLocks noChangeAspect="1"/>
          </p:cNvGraphicFramePr>
          <p:nvPr/>
        </p:nvGraphicFramePr>
        <p:xfrm>
          <a:off x="179388" y="4437063"/>
          <a:ext cx="5184775" cy="720725"/>
        </p:xfrm>
        <a:graphic>
          <a:graphicData uri="http://schemas.openxmlformats.org/presentationml/2006/ole">
            <p:oleObj spid="_x0000_s4100" name="Формула" r:id="rId8" imgW="1574640" imgH="215640" progId="Equation.3">
              <p:embed/>
            </p:oleObj>
          </a:graphicData>
        </a:graphic>
      </p:graphicFrame>
      <p:graphicFrame>
        <p:nvGraphicFramePr>
          <p:cNvPr id="46116" name="Object 36"/>
          <p:cNvGraphicFramePr>
            <a:graphicFrameLocks noChangeAspect="1"/>
          </p:cNvGraphicFramePr>
          <p:nvPr/>
        </p:nvGraphicFramePr>
        <p:xfrm>
          <a:off x="3851275" y="5373688"/>
          <a:ext cx="4752975" cy="1182687"/>
        </p:xfrm>
        <a:graphic>
          <a:graphicData uri="http://schemas.openxmlformats.org/presentationml/2006/ole">
            <p:oleObj spid="_x0000_s4101" name="Формула" r:id="rId9" imgW="1511280" imgH="393480" progId="Equation.3">
              <p:embed/>
            </p:oleObj>
          </a:graphicData>
        </a:graphic>
      </p:graphicFrame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77050" y="549275"/>
            <a:ext cx="22669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660066"/>
                </a:solidFill>
              </a:rPr>
              <a:t>Определите сопротивление участка цепи:</a:t>
            </a:r>
          </a:p>
        </p:txBody>
      </p:sp>
      <p:sp>
        <p:nvSpPr>
          <p:cNvPr id="5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1954213" cy="2590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1</a:t>
            </a:r>
            <a:r>
              <a:rPr lang="en-US" sz="2800" smtClean="0"/>
              <a:t>= </a:t>
            </a:r>
            <a:r>
              <a:rPr lang="en-US" sz="2800" b="1" i="1" smtClean="0"/>
              <a:t>4</a:t>
            </a:r>
            <a:r>
              <a:rPr lang="en-US" sz="2800" smtClean="0"/>
              <a:t>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2</a:t>
            </a:r>
            <a:r>
              <a:rPr lang="en-US" sz="2800" smtClean="0"/>
              <a:t>= </a:t>
            </a:r>
            <a:r>
              <a:rPr lang="en-US" sz="2800" b="1" i="1" smtClean="0"/>
              <a:t>2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u="sng" smtClean="0"/>
              <a:t>R</a:t>
            </a:r>
            <a:r>
              <a:rPr lang="en-US" sz="1600" u="sng" smtClean="0"/>
              <a:t>3</a:t>
            </a:r>
            <a:r>
              <a:rPr lang="en-US" sz="2800" u="sng" smtClean="0"/>
              <a:t>= </a:t>
            </a:r>
            <a:r>
              <a:rPr lang="en-US" sz="2800" b="1" i="1" u="sng" smtClean="0"/>
              <a:t>3 </a:t>
            </a:r>
            <a:r>
              <a:rPr lang="ru-RU" sz="2800" b="1" i="1" u="sng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0</a:t>
            </a:r>
            <a:r>
              <a:rPr lang="en-US" sz="2800" smtClean="0"/>
              <a:t> - </a:t>
            </a:r>
            <a:r>
              <a:rPr lang="ru-RU" sz="2800" b="1" i="1" smtClean="0"/>
              <a:t>?</a:t>
            </a:r>
            <a:endParaRPr lang="ru-RU" sz="2800" smtClean="0"/>
          </a:p>
        </p:txBody>
      </p:sp>
      <p:grpSp>
        <p:nvGrpSpPr>
          <p:cNvPr id="5131" name="Group 4"/>
          <p:cNvGrpSpPr>
            <a:grpSpLocks/>
          </p:cNvGrpSpPr>
          <p:nvPr/>
        </p:nvGrpSpPr>
        <p:grpSpPr bwMode="auto">
          <a:xfrm>
            <a:off x="2268538" y="1628775"/>
            <a:ext cx="3240087" cy="1512888"/>
            <a:chOff x="2200" y="1389"/>
            <a:chExt cx="2041" cy="953"/>
          </a:xfrm>
        </p:grpSpPr>
        <p:sp>
          <p:nvSpPr>
            <p:cNvPr id="5138" name="Line 5"/>
            <p:cNvSpPr>
              <a:spLocks noChangeShapeType="1"/>
            </p:cNvSpPr>
            <p:nvPr/>
          </p:nvSpPr>
          <p:spPr bwMode="auto">
            <a:xfrm flipH="1">
              <a:off x="2200" y="1842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9" name="Group 6"/>
            <p:cNvGrpSpPr>
              <a:grpSpLocks/>
            </p:cNvGrpSpPr>
            <p:nvPr/>
          </p:nvGrpSpPr>
          <p:grpSpPr bwMode="auto">
            <a:xfrm>
              <a:off x="2472" y="1389"/>
              <a:ext cx="1769" cy="953"/>
              <a:chOff x="2472" y="1389"/>
              <a:chExt cx="1769" cy="953"/>
            </a:xfrm>
          </p:grpSpPr>
          <p:grpSp>
            <p:nvGrpSpPr>
              <p:cNvPr id="5140" name="Group 7"/>
              <p:cNvGrpSpPr>
                <a:grpSpLocks/>
              </p:cNvGrpSpPr>
              <p:nvPr/>
            </p:nvGrpSpPr>
            <p:grpSpPr bwMode="auto">
              <a:xfrm>
                <a:off x="2472" y="1389"/>
                <a:ext cx="1498" cy="408"/>
                <a:chOff x="2517" y="845"/>
                <a:chExt cx="1498" cy="408"/>
              </a:xfrm>
            </p:grpSpPr>
            <p:grpSp>
              <p:nvGrpSpPr>
                <p:cNvPr id="5151" name="Group 8"/>
                <p:cNvGrpSpPr>
                  <a:grpSpLocks/>
                </p:cNvGrpSpPr>
                <p:nvPr/>
              </p:nvGrpSpPr>
              <p:grpSpPr bwMode="auto">
                <a:xfrm>
                  <a:off x="2517" y="890"/>
                  <a:ext cx="1498" cy="318"/>
                  <a:chOff x="3061" y="2160"/>
                  <a:chExt cx="1498" cy="318"/>
                </a:xfrm>
              </p:grpSpPr>
              <p:sp>
                <p:nvSpPr>
                  <p:cNvPr id="5152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15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5154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5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6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5128" name="Object 14"/>
                <p:cNvGraphicFramePr>
                  <a:graphicFrameLocks noChangeAspect="1"/>
                </p:cNvGraphicFramePr>
                <p:nvPr/>
              </p:nvGraphicFramePr>
              <p:xfrm>
                <a:off x="3061" y="845"/>
                <a:ext cx="454" cy="408"/>
              </p:xfrm>
              <a:graphic>
                <a:graphicData uri="http://schemas.openxmlformats.org/presentationml/2006/ole">
                  <p:oleObj spid="_x0000_s5128" name="Формула" r:id="rId3" imgW="190440" imgH="228600" progId="Equation.3">
                    <p:embed/>
                  </p:oleObj>
                </a:graphicData>
              </a:graphic>
            </p:graphicFrame>
          </p:grpSp>
          <p:grpSp>
            <p:nvGrpSpPr>
              <p:cNvPr id="5141" name="Group 15"/>
              <p:cNvGrpSpPr>
                <a:grpSpLocks/>
              </p:cNvGrpSpPr>
              <p:nvPr/>
            </p:nvGrpSpPr>
            <p:grpSpPr bwMode="auto">
              <a:xfrm>
                <a:off x="2472" y="1979"/>
                <a:ext cx="1498" cy="363"/>
                <a:chOff x="2517" y="1344"/>
                <a:chExt cx="1498" cy="363"/>
              </a:xfrm>
            </p:grpSpPr>
            <p:grpSp>
              <p:nvGrpSpPr>
                <p:cNvPr id="5145" name="Group 16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5146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14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5148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9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0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5127" name="Object 22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p:oleObj spid="_x0000_s5127" name="Формула" r:id="rId4" imgW="190440" imgH="215640" progId="Equation.3">
                    <p:embed/>
                  </p:oleObj>
                </a:graphicData>
              </a:graphic>
            </p:graphicFrame>
          </p:grpSp>
          <p:sp>
            <p:nvSpPr>
              <p:cNvPr id="5142" name="Line 23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3" name="Line 24"/>
              <p:cNvSpPr>
                <a:spLocks noChangeShapeType="1"/>
              </p:cNvSpPr>
              <p:nvPr/>
            </p:nvSpPr>
            <p:spPr bwMode="auto">
              <a:xfrm>
                <a:off x="3969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4" name="Line 25"/>
              <p:cNvSpPr>
                <a:spLocks noChangeShapeType="1"/>
              </p:cNvSpPr>
              <p:nvPr/>
            </p:nvSpPr>
            <p:spPr bwMode="auto">
              <a:xfrm flipH="1">
                <a:off x="3969" y="1842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32" name="Rectangle 26"/>
          <p:cNvSpPr>
            <a:spLocks noChangeArrowheads="1"/>
          </p:cNvSpPr>
          <p:nvPr/>
        </p:nvSpPr>
        <p:spPr bwMode="auto">
          <a:xfrm>
            <a:off x="2627313" y="1052513"/>
            <a:ext cx="2020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0"/>
              <a:t>Решение:</a:t>
            </a:r>
          </a:p>
        </p:txBody>
      </p:sp>
      <p:grpSp>
        <p:nvGrpSpPr>
          <p:cNvPr id="5133" name="Group 27"/>
          <p:cNvGrpSpPr>
            <a:grpSpLocks/>
          </p:cNvGrpSpPr>
          <p:nvPr/>
        </p:nvGrpSpPr>
        <p:grpSpPr bwMode="auto">
          <a:xfrm>
            <a:off x="5435600" y="2060575"/>
            <a:ext cx="2376488" cy="576263"/>
            <a:chOff x="2517" y="1752"/>
            <a:chExt cx="1497" cy="363"/>
          </a:xfrm>
        </p:grpSpPr>
        <p:sp>
          <p:nvSpPr>
            <p:cNvPr id="5135" name="Rectangle 28"/>
            <p:cNvSpPr>
              <a:spLocks noChangeArrowheads="1"/>
            </p:cNvSpPr>
            <p:nvPr/>
          </p:nvSpPr>
          <p:spPr bwMode="auto">
            <a:xfrm>
              <a:off x="2925" y="1797"/>
              <a:ext cx="681" cy="3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29"/>
            <p:cNvSpPr>
              <a:spLocks noChangeShapeType="1"/>
            </p:cNvSpPr>
            <p:nvPr/>
          </p:nvSpPr>
          <p:spPr bwMode="auto">
            <a:xfrm flipH="1">
              <a:off x="2517" y="1933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Line 30"/>
            <p:cNvSpPr>
              <a:spLocks noChangeShapeType="1"/>
            </p:cNvSpPr>
            <p:nvPr/>
          </p:nvSpPr>
          <p:spPr bwMode="auto">
            <a:xfrm flipH="1">
              <a:off x="3606" y="1933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5126" name="Object 31"/>
            <p:cNvGraphicFramePr>
              <a:graphicFrameLocks noChangeAspect="1"/>
            </p:cNvGraphicFramePr>
            <p:nvPr/>
          </p:nvGraphicFramePr>
          <p:xfrm>
            <a:off x="3061" y="1752"/>
            <a:ext cx="454" cy="363"/>
          </p:xfrm>
          <a:graphic>
            <a:graphicData uri="http://schemas.openxmlformats.org/presentationml/2006/ole">
              <p:oleObj spid="_x0000_s5126" name="Формула" r:id="rId5" imgW="177480" imgH="215640" progId="Equation.3">
                <p:embed/>
              </p:oleObj>
            </a:graphicData>
          </a:graphic>
        </p:graphicFrame>
      </p:grpSp>
      <p:graphicFrame>
        <p:nvGraphicFramePr>
          <p:cNvPr id="47136" name="Object 32"/>
          <p:cNvGraphicFramePr>
            <a:graphicFrameLocks noChangeAspect="1"/>
          </p:cNvGraphicFramePr>
          <p:nvPr/>
        </p:nvGraphicFramePr>
        <p:xfrm>
          <a:off x="2124075" y="3284538"/>
          <a:ext cx="2376488" cy="1081087"/>
        </p:xfrm>
        <a:graphic>
          <a:graphicData uri="http://schemas.openxmlformats.org/presentationml/2006/ole">
            <p:oleObj spid="_x0000_s5122" name="Формула" r:id="rId6" imgW="927000" imgH="431640" progId="Equation.3">
              <p:embed/>
            </p:oleObj>
          </a:graphicData>
        </a:graphic>
      </p:graphicFrame>
      <p:graphicFrame>
        <p:nvGraphicFramePr>
          <p:cNvPr id="47137" name="Object 33"/>
          <p:cNvGraphicFramePr>
            <a:graphicFrameLocks noChangeAspect="1"/>
          </p:cNvGraphicFramePr>
          <p:nvPr/>
        </p:nvGraphicFramePr>
        <p:xfrm>
          <a:off x="4859338" y="3284538"/>
          <a:ext cx="3492500" cy="835025"/>
        </p:xfrm>
        <a:graphic>
          <a:graphicData uri="http://schemas.openxmlformats.org/presentationml/2006/ole">
            <p:oleObj spid="_x0000_s5123" name="Формула" r:id="rId7" imgW="876240" imgH="228600" progId="Equation.3">
              <p:embed/>
            </p:oleObj>
          </a:graphicData>
        </a:graphic>
      </p:graphicFrame>
      <p:graphicFrame>
        <p:nvGraphicFramePr>
          <p:cNvPr id="47138" name="Object 34"/>
          <p:cNvGraphicFramePr>
            <a:graphicFrameLocks noChangeAspect="1"/>
          </p:cNvGraphicFramePr>
          <p:nvPr/>
        </p:nvGraphicFramePr>
        <p:xfrm>
          <a:off x="0" y="4365625"/>
          <a:ext cx="4932363" cy="1323975"/>
        </p:xfrm>
        <a:graphic>
          <a:graphicData uri="http://schemas.openxmlformats.org/presentationml/2006/ole">
            <p:oleObj spid="_x0000_s5124" name="Формула" r:id="rId8" imgW="1688760" imgH="393480" progId="Equation.3">
              <p:embed/>
            </p:oleObj>
          </a:graphicData>
        </a:graphic>
      </p:graphicFrame>
      <p:graphicFrame>
        <p:nvGraphicFramePr>
          <p:cNvPr id="47140" name="Object 36"/>
          <p:cNvGraphicFramePr>
            <a:graphicFrameLocks noChangeAspect="1"/>
          </p:cNvGraphicFramePr>
          <p:nvPr/>
        </p:nvGraphicFramePr>
        <p:xfrm>
          <a:off x="1619250" y="5734050"/>
          <a:ext cx="7273925" cy="935038"/>
        </p:xfrm>
        <a:graphic>
          <a:graphicData uri="http://schemas.openxmlformats.org/presentationml/2006/ole">
            <p:oleObj spid="_x0000_s5125" name="Формула" r:id="rId9" imgW="1688760" imgH="228600" progId="Equation.3">
              <p:embed/>
            </p:oleObj>
          </a:graphicData>
        </a:graphic>
      </p:graphicFrame>
      <p:pic>
        <p:nvPicPr>
          <p:cNvPr id="33798" name="Picture 6" descr="ANTN0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48488" y="549275"/>
            <a:ext cx="219551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613</Words>
  <Application>Microsoft Office PowerPoint</Application>
  <PresentationFormat>Экран (4:3)</PresentationFormat>
  <Paragraphs>172</Paragraphs>
  <Slides>28</Slides>
  <Notes>0</Notes>
  <HiddenSlides>0</HiddenSlides>
  <MMClips>2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Comic Sans MS</vt:lpstr>
      <vt:lpstr>Georgia</vt:lpstr>
      <vt:lpstr>Оформление по умолчанию</vt:lpstr>
      <vt:lpstr>Microsoft Equation 3.0</vt:lpstr>
      <vt:lpstr>Решение задач по теме «Последовательное и параллельное  соединение проводников»</vt:lpstr>
      <vt:lpstr>Цели урока: </vt:lpstr>
      <vt:lpstr>РАБОТА  С ВЕЛИЧИНАМИ</vt:lpstr>
      <vt:lpstr>НАЙДИТЕ ОШИБКУ</vt:lpstr>
      <vt:lpstr>Укажите, на каких электрических схемах элементы соединены параллельно, а на каких – последовательно.</vt:lpstr>
      <vt:lpstr>Определите сопротивление участка цепи:</vt:lpstr>
      <vt:lpstr>Определите сопротивление участка цепи:</vt:lpstr>
      <vt:lpstr>Определите сопротивление участка цепи:</vt:lpstr>
      <vt:lpstr>Определите сопротивление участка цепи:</vt:lpstr>
      <vt:lpstr>Работа в парах</vt:lpstr>
      <vt:lpstr>Определите сопротивление участка цепи  между точками      А и В</vt:lpstr>
      <vt:lpstr>Дано:</vt:lpstr>
      <vt:lpstr>Во сколько раз отличаются сопротивления между точками А и В? Сопротивления всех резисторов одинаковы.</vt:lpstr>
      <vt:lpstr>Физкультминутка  для глаз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Решение задач на расчёт цепей со смешанным соединением:</vt:lpstr>
      <vt:lpstr>Слайд 23</vt:lpstr>
      <vt:lpstr>В электрической цепи, схема которой изображена на рисунке, амперметр показывает силу тока 1,5 А, а вольтметр – напряжение 3 В. Сопротивления резисторов   3 Ом, 6 Ом и 2 Ом соответственно. Чему равно сопротивление участка ВС? Определите силы токов в 1 и 2 резисторах. Чему равно напряжение на участке СD? Что покажет вольтметр, если его подключить к точкам В и D? </vt:lpstr>
      <vt:lpstr>Дано:</vt:lpstr>
      <vt:lpstr>Слайд 26</vt:lpstr>
      <vt:lpstr>Цели урока: </vt:lpstr>
      <vt:lpstr>Л.Н. Толстой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теме «Последовательное и параллельное  соединение проводников»</dc:title>
  <dc:creator>User</dc:creator>
  <cp:lastModifiedBy>Admin</cp:lastModifiedBy>
  <cp:revision>25</cp:revision>
  <dcterms:created xsi:type="dcterms:W3CDTF">2009-05-03T12:45:52Z</dcterms:created>
  <dcterms:modified xsi:type="dcterms:W3CDTF">2011-02-12T16:14:50Z</dcterms:modified>
</cp:coreProperties>
</file>